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307" r:id="rId5"/>
    <p:sldId id="259" r:id="rId6"/>
    <p:sldId id="261" r:id="rId7"/>
    <p:sldId id="260" r:id="rId8"/>
    <p:sldId id="262" r:id="rId9"/>
    <p:sldId id="308" r:id="rId10"/>
    <p:sldId id="309" r:id="rId11"/>
    <p:sldId id="310" r:id="rId12"/>
    <p:sldId id="31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312" r:id="rId21"/>
    <p:sldId id="313" r:id="rId22"/>
    <p:sldId id="270" r:id="rId23"/>
    <p:sldId id="271" r:id="rId24"/>
    <p:sldId id="272" r:id="rId25"/>
    <p:sldId id="273" r:id="rId26"/>
    <p:sldId id="275" r:id="rId27"/>
    <p:sldId id="276" r:id="rId28"/>
    <p:sldId id="277" r:id="rId29"/>
    <p:sldId id="278" r:id="rId30"/>
    <p:sldId id="279" r:id="rId31"/>
    <p:sldId id="280" r:id="rId32"/>
    <p:sldId id="305" r:id="rId33"/>
    <p:sldId id="306" r:id="rId34"/>
    <p:sldId id="283" r:id="rId35"/>
    <p:sldId id="284" r:id="rId36"/>
    <p:sldId id="285" r:id="rId37"/>
    <p:sldId id="314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23" r:id="rId58"/>
    <p:sldId id="324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BD5"/>
    <a:srgbClr val="F4F4F4"/>
    <a:srgbClr val="C86C77"/>
    <a:srgbClr val="001996"/>
    <a:srgbClr val="C82E3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78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2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7332F7-3E34-4C65-93AF-FEB89C35440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71C4BB-09EC-4FE2-9983-F0C01D842801}" type="slidenum">
              <a:rPr lang="en-US"/>
              <a:pPr/>
              <a:t>1</a:t>
            </a:fld>
            <a:endParaRPr lang="en-US"/>
          </a:p>
        </p:txBody>
      </p:sp>
      <p:sp>
        <p:nvSpPr>
          <p:cNvPr id="204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90F521-3772-4E59-9899-22F871EAAEB3}" type="slidenum">
              <a:rPr lang="en-US"/>
              <a:pPr/>
              <a:t>10</a:t>
            </a:fld>
            <a:endParaRPr lang="en-US"/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BEEA0-D918-416A-B6BF-3C6480F0A6A7}" type="slidenum">
              <a:rPr lang="en-US"/>
              <a:pPr/>
              <a:t>11</a:t>
            </a:fld>
            <a:endParaRPr lang="en-US"/>
          </a:p>
        </p:txBody>
      </p:sp>
      <p:sp>
        <p:nvSpPr>
          <p:cNvPr id="409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E03919-5853-4EC0-9D3E-BE78780A8802}" type="slidenum">
              <a:rPr lang="en-US"/>
              <a:pPr/>
              <a:t>12</a:t>
            </a:fld>
            <a:endParaRPr lang="en-US"/>
          </a:p>
        </p:txBody>
      </p:sp>
      <p:sp>
        <p:nvSpPr>
          <p:cNvPr id="430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E5CF3F-0952-4D15-93F2-A8C2511CBF48}" type="slidenum">
              <a:rPr lang="en-US"/>
              <a:pPr/>
              <a:t>13</a:t>
            </a:fld>
            <a:endParaRPr lang="en-US"/>
          </a:p>
        </p:txBody>
      </p:sp>
      <p:sp>
        <p:nvSpPr>
          <p:cNvPr id="450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D3510-7446-4CCC-9048-9211BF1E9C2C}" type="slidenum">
              <a:rPr lang="en-US"/>
              <a:pPr/>
              <a:t>14</a:t>
            </a:fld>
            <a:endParaRPr lang="en-US"/>
          </a:p>
        </p:txBody>
      </p:sp>
      <p:sp>
        <p:nvSpPr>
          <p:cNvPr id="471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793CFF-1D38-4630-ABA5-BDCDBCCE9897}" type="slidenum">
              <a:rPr lang="en-US"/>
              <a:pPr/>
              <a:t>15</a:t>
            </a:fld>
            <a:endParaRPr lang="en-US"/>
          </a:p>
        </p:txBody>
      </p:sp>
      <p:sp>
        <p:nvSpPr>
          <p:cNvPr id="512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47E84-C790-4060-AB38-FBA4DD1A2812}" type="slidenum">
              <a:rPr lang="en-US"/>
              <a:pPr/>
              <a:t>16</a:t>
            </a:fld>
            <a:endParaRPr lang="en-US"/>
          </a:p>
        </p:txBody>
      </p:sp>
      <p:sp>
        <p:nvSpPr>
          <p:cNvPr id="532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41C2D-4FA7-4A65-8847-D08EB0145D7C}" type="slidenum">
              <a:rPr lang="en-US"/>
              <a:pPr/>
              <a:t>17</a:t>
            </a:fld>
            <a:endParaRPr lang="en-US"/>
          </a:p>
        </p:txBody>
      </p:sp>
      <p:sp>
        <p:nvSpPr>
          <p:cNvPr id="552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706AC6-5092-4D25-82D7-15313D75554E}" type="slidenum">
              <a:rPr lang="en-US"/>
              <a:pPr/>
              <a:t>18</a:t>
            </a:fld>
            <a:endParaRPr lang="en-US"/>
          </a:p>
        </p:txBody>
      </p:sp>
      <p:sp>
        <p:nvSpPr>
          <p:cNvPr id="573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F06C0E-8999-44B7-AF51-9B8A24D77DD3}" type="slidenum">
              <a:rPr lang="en-US"/>
              <a:pPr/>
              <a:t>19</a:t>
            </a:fld>
            <a:endParaRPr lang="en-US"/>
          </a:p>
        </p:txBody>
      </p:sp>
      <p:sp>
        <p:nvSpPr>
          <p:cNvPr id="593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6D7F70-8188-4608-ABCF-A5219A2FEAD7}" type="slidenum">
              <a:rPr lang="en-US"/>
              <a:pPr/>
              <a:t>2</a:t>
            </a:fld>
            <a:endParaRPr lang="en-US"/>
          </a:p>
        </p:txBody>
      </p:sp>
      <p:sp>
        <p:nvSpPr>
          <p:cNvPr id="225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9724C7-7EF3-46A3-ACF9-66E3A981718F}" type="slidenum">
              <a:rPr lang="en-US"/>
              <a:pPr/>
              <a:t>20</a:t>
            </a:fld>
            <a:endParaRPr lang="en-US"/>
          </a:p>
        </p:txBody>
      </p:sp>
      <p:sp>
        <p:nvSpPr>
          <p:cNvPr id="614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AA95AC-042C-4A7F-8334-FC5FE862416A}" type="slidenum">
              <a:rPr lang="en-US"/>
              <a:pPr/>
              <a:t>21</a:t>
            </a:fld>
            <a:endParaRPr lang="en-US"/>
          </a:p>
        </p:txBody>
      </p:sp>
      <p:sp>
        <p:nvSpPr>
          <p:cNvPr id="634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70C78-DA17-4AFB-B7D0-6671987B87FF}" type="slidenum">
              <a:rPr lang="en-US"/>
              <a:pPr/>
              <a:t>22</a:t>
            </a:fld>
            <a:endParaRPr lang="en-US"/>
          </a:p>
        </p:txBody>
      </p:sp>
      <p:sp>
        <p:nvSpPr>
          <p:cNvPr id="655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F865B-648C-48F5-BE88-24BF11CADA79}" type="slidenum">
              <a:rPr lang="en-US"/>
              <a:pPr/>
              <a:t>23</a:t>
            </a:fld>
            <a:endParaRPr lang="en-US"/>
          </a:p>
        </p:txBody>
      </p:sp>
      <p:sp>
        <p:nvSpPr>
          <p:cNvPr id="675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412833-A805-41CB-BBFD-B9154BEA15EF}" type="slidenum">
              <a:rPr lang="en-US"/>
              <a:pPr/>
              <a:t>24</a:t>
            </a:fld>
            <a:endParaRPr lang="en-US"/>
          </a:p>
        </p:txBody>
      </p:sp>
      <p:sp>
        <p:nvSpPr>
          <p:cNvPr id="696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0BE2C5-3F27-4CC4-912E-3AAF121D2B7B}" type="slidenum">
              <a:rPr lang="en-US"/>
              <a:pPr/>
              <a:t>25</a:t>
            </a:fld>
            <a:endParaRPr lang="en-US"/>
          </a:p>
        </p:txBody>
      </p:sp>
      <p:sp>
        <p:nvSpPr>
          <p:cNvPr id="716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F986D1-5336-4EF8-A61C-DC252D005E98}" type="slidenum">
              <a:rPr lang="en-US"/>
              <a:pPr/>
              <a:t>26</a:t>
            </a:fld>
            <a:endParaRPr lang="en-US"/>
          </a:p>
        </p:txBody>
      </p:sp>
      <p:sp>
        <p:nvSpPr>
          <p:cNvPr id="737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1B89A-28FF-4327-8946-10616CCCC203}" type="slidenum">
              <a:rPr lang="en-US"/>
              <a:pPr/>
              <a:t>27</a:t>
            </a:fld>
            <a:endParaRPr lang="en-US"/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BACAE8-70ED-4516-AF61-62B03B5CCE4C}" type="slidenum">
              <a:rPr lang="en-US"/>
              <a:pPr/>
              <a:t>28</a:t>
            </a:fld>
            <a:endParaRPr lang="en-US"/>
          </a:p>
        </p:txBody>
      </p:sp>
      <p:sp>
        <p:nvSpPr>
          <p:cNvPr id="778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6AC243-582B-4D77-A07C-616ADDFDA136}" type="slidenum">
              <a:rPr lang="en-US"/>
              <a:pPr/>
              <a:t>29</a:t>
            </a:fld>
            <a:endParaRPr lang="en-US"/>
          </a:p>
        </p:txBody>
      </p:sp>
      <p:sp>
        <p:nvSpPr>
          <p:cNvPr id="798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B484E-9E7C-41CD-99DB-92546C823536}" type="slidenum">
              <a:rPr lang="en-US"/>
              <a:pPr/>
              <a:t>3</a:t>
            </a:fld>
            <a:endParaRPr lang="en-US"/>
          </a:p>
        </p:txBody>
      </p:sp>
      <p:sp>
        <p:nvSpPr>
          <p:cNvPr id="245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0364A-4C84-4F85-8ABE-03C59EC2B373}" type="slidenum">
              <a:rPr lang="en-US"/>
              <a:pPr/>
              <a:t>30</a:t>
            </a:fld>
            <a:endParaRPr lang="en-US"/>
          </a:p>
        </p:txBody>
      </p:sp>
      <p:sp>
        <p:nvSpPr>
          <p:cNvPr id="819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56EC72-E2E8-44B2-86BE-3A1210FED423}" type="slidenum">
              <a:rPr lang="en-US"/>
              <a:pPr/>
              <a:t>31</a:t>
            </a:fld>
            <a:endParaRPr lang="en-US"/>
          </a:p>
        </p:txBody>
      </p:sp>
      <p:sp>
        <p:nvSpPr>
          <p:cNvPr id="839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358E0-3202-4E46-86EF-ED3454D12356}" type="slidenum">
              <a:rPr lang="en-US"/>
              <a:pPr/>
              <a:t>32</a:t>
            </a:fld>
            <a:endParaRPr lang="en-US"/>
          </a:p>
        </p:txBody>
      </p:sp>
      <p:sp>
        <p:nvSpPr>
          <p:cNvPr id="860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D21B6-6E91-4DF0-A107-E3636FF640A0}" type="slidenum">
              <a:rPr lang="en-US"/>
              <a:pPr/>
              <a:t>33</a:t>
            </a:fld>
            <a:endParaRPr lang="en-US"/>
          </a:p>
        </p:txBody>
      </p:sp>
      <p:sp>
        <p:nvSpPr>
          <p:cNvPr id="880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61A3C-D1F4-4D6F-9014-7C6F8BDB30B4}" type="slidenum">
              <a:rPr lang="en-US"/>
              <a:pPr/>
              <a:t>34</a:t>
            </a:fld>
            <a:endParaRPr lang="en-US"/>
          </a:p>
        </p:txBody>
      </p:sp>
      <p:sp>
        <p:nvSpPr>
          <p:cNvPr id="901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5325E3-CDD2-462E-B20D-CF99FC89160D}" type="slidenum">
              <a:rPr lang="en-US"/>
              <a:pPr/>
              <a:t>35</a:t>
            </a:fld>
            <a:endParaRPr lang="en-US"/>
          </a:p>
        </p:txBody>
      </p:sp>
      <p:sp>
        <p:nvSpPr>
          <p:cNvPr id="921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8C83E3-8257-459E-8CCC-C7A24394D67B}" type="slidenum">
              <a:rPr lang="en-US"/>
              <a:pPr/>
              <a:t>36</a:t>
            </a:fld>
            <a:endParaRPr lang="en-US"/>
          </a:p>
        </p:txBody>
      </p:sp>
      <p:sp>
        <p:nvSpPr>
          <p:cNvPr id="942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426525-7C6F-4533-B875-CD6FF3B28CC5}" type="slidenum">
              <a:rPr lang="en-US"/>
              <a:pPr/>
              <a:t>37</a:t>
            </a:fld>
            <a:endParaRPr lang="en-US"/>
          </a:p>
        </p:txBody>
      </p:sp>
      <p:sp>
        <p:nvSpPr>
          <p:cNvPr id="962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87D10F-E963-4D5E-BC5A-2C015538910F}" type="slidenum">
              <a:rPr lang="en-US"/>
              <a:pPr/>
              <a:t>38</a:t>
            </a:fld>
            <a:endParaRPr lang="en-US"/>
          </a:p>
        </p:txBody>
      </p:sp>
      <p:sp>
        <p:nvSpPr>
          <p:cNvPr id="983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29F594-A59C-49F1-A980-7339CD816B7D}" type="slidenum">
              <a:rPr lang="en-US"/>
              <a:pPr/>
              <a:t>39</a:t>
            </a:fld>
            <a:endParaRPr lang="en-US"/>
          </a:p>
        </p:txBody>
      </p:sp>
      <p:sp>
        <p:nvSpPr>
          <p:cNvPr id="100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4B345-3203-4DB6-8F5F-401B5BF8BA8D}" type="slidenum">
              <a:rPr lang="en-US"/>
              <a:pPr/>
              <a:t>4</a:t>
            </a:fld>
            <a:endParaRPr lang="en-US"/>
          </a:p>
        </p:txBody>
      </p:sp>
      <p:sp>
        <p:nvSpPr>
          <p:cNvPr id="266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948F13-B72C-4A11-9CE7-30FB750551B1}" type="slidenum">
              <a:rPr lang="en-US"/>
              <a:pPr/>
              <a:t>40</a:t>
            </a:fld>
            <a:endParaRPr lang="en-US"/>
          </a:p>
        </p:txBody>
      </p:sp>
      <p:sp>
        <p:nvSpPr>
          <p:cNvPr id="102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DA0C5B-52ED-4AA3-BC04-2260A0E64DB4}" type="slidenum">
              <a:rPr lang="en-US"/>
              <a:pPr/>
              <a:t>41</a:t>
            </a:fld>
            <a:endParaRPr lang="en-US"/>
          </a:p>
        </p:txBody>
      </p:sp>
      <p:sp>
        <p:nvSpPr>
          <p:cNvPr id="104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307036-8073-42B0-8109-3012FAD212AB}" type="slidenum">
              <a:rPr lang="en-US"/>
              <a:pPr/>
              <a:t>42</a:t>
            </a:fld>
            <a:endParaRPr lang="en-US"/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EA1801-8524-4622-B4AE-D7F09C478A18}" type="slidenum">
              <a:rPr lang="en-US"/>
              <a:pPr/>
              <a:t>43</a:t>
            </a:fld>
            <a:endParaRPr lang="en-US"/>
          </a:p>
        </p:txBody>
      </p:sp>
      <p:sp>
        <p:nvSpPr>
          <p:cNvPr id="108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F4CF3D-E51E-4531-956D-2DADDD6CA42F}" type="slidenum">
              <a:rPr lang="en-US"/>
              <a:pPr/>
              <a:t>44</a:t>
            </a:fld>
            <a:endParaRPr lang="en-US"/>
          </a:p>
        </p:txBody>
      </p:sp>
      <p:sp>
        <p:nvSpPr>
          <p:cNvPr id="110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42B25-1977-4903-BD77-D585745939F3}" type="slidenum">
              <a:rPr lang="en-US"/>
              <a:pPr/>
              <a:t>45</a:t>
            </a:fld>
            <a:endParaRPr lang="en-US"/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96A488-A503-408A-80F1-5D63CA93967D}" type="slidenum">
              <a:rPr lang="en-US"/>
              <a:pPr/>
              <a:t>46</a:t>
            </a:fld>
            <a:endParaRPr lang="en-US"/>
          </a:p>
        </p:txBody>
      </p:sp>
      <p:sp>
        <p:nvSpPr>
          <p:cNvPr id="114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F8B485-E813-43D1-B745-8245606520BB}" type="slidenum">
              <a:rPr lang="en-US"/>
              <a:pPr/>
              <a:t>47</a:t>
            </a:fld>
            <a:endParaRPr lang="en-US"/>
          </a:p>
        </p:txBody>
      </p:sp>
      <p:sp>
        <p:nvSpPr>
          <p:cNvPr id="1167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7118E-B81E-4DC6-ABE8-4A807D64F5DF}" type="slidenum">
              <a:rPr lang="en-US"/>
              <a:pPr/>
              <a:t>48</a:t>
            </a:fld>
            <a:endParaRPr lang="en-US"/>
          </a:p>
        </p:txBody>
      </p:sp>
      <p:sp>
        <p:nvSpPr>
          <p:cNvPr id="1187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8B6C81-5C2D-4CC7-A8B0-5F171B70DB24}" type="slidenum">
              <a:rPr lang="en-US"/>
              <a:pPr/>
              <a:t>49</a:t>
            </a:fld>
            <a:endParaRPr lang="en-US"/>
          </a:p>
        </p:txBody>
      </p:sp>
      <p:sp>
        <p:nvSpPr>
          <p:cNvPr id="1208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86AADE-F3A8-4FD7-9F53-7BEB6A126D5C}" type="slidenum">
              <a:rPr lang="en-US"/>
              <a:pPr/>
              <a:t>5</a:t>
            </a:fld>
            <a:endParaRPr lang="en-US"/>
          </a:p>
        </p:txBody>
      </p:sp>
      <p:sp>
        <p:nvSpPr>
          <p:cNvPr id="286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9DB939-C9B3-438D-B921-71DA2FE06D5C}" type="slidenum">
              <a:rPr lang="en-US"/>
              <a:pPr/>
              <a:t>50</a:t>
            </a:fld>
            <a:endParaRPr lang="en-US"/>
          </a:p>
        </p:txBody>
      </p:sp>
      <p:sp>
        <p:nvSpPr>
          <p:cNvPr id="1228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F4CE49-46C9-41D3-83E9-73B19B6A8C32}" type="slidenum">
              <a:rPr lang="en-US"/>
              <a:pPr/>
              <a:t>51</a:t>
            </a:fld>
            <a:endParaRPr lang="en-US"/>
          </a:p>
        </p:txBody>
      </p:sp>
      <p:sp>
        <p:nvSpPr>
          <p:cNvPr id="1249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14499-9616-4064-A8DA-3C4DEFD43720}" type="slidenum">
              <a:rPr lang="en-US"/>
              <a:pPr/>
              <a:t>52</a:t>
            </a:fld>
            <a:endParaRPr lang="en-US"/>
          </a:p>
        </p:txBody>
      </p:sp>
      <p:sp>
        <p:nvSpPr>
          <p:cNvPr id="1269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F7993C-6446-4A67-AC0C-3C026DEFA3CD}" type="slidenum">
              <a:rPr lang="en-US"/>
              <a:pPr/>
              <a:t>53</a:t>
            </a:fld>
            <a:endParaRPr lang="en-US"/>
          </a:p>
        </p:txBody>
      </p:sp>
      <p:sp>
        <p:nvSpPr>
          <p:cNvPr id="1290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C8DC7E-9EA2-4BAD-AEF2-D713FEAE438A}" type="slidenum">
              <a:rPr lang="en-US"/>
              <a:pPr/>
              <a:t>54</a:t>
            </a:fld>
            <a:endParaRPr lang="en-US"/>
          </a:p>
        </p:txBody>
      </p:sp>
      <p:sp>
        <p:nvSpPr>
          <p:cNvPr id="1310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E3B8B9-6CF3-42B2-9DF6-3E9DDED7FDB8}" type="slidenum">
              <a:rPr lang="en-US"/>
              <a:pPr/>
              <a:t>55</a:t>
            </a:fld>
            <a:endParaRPr lang="en-US"/>
          </a:p>
        </p:txBody>
      </p:sp>
      <p:sp>
        <p:nvSpPr>
          <p:cNvPr id="1331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69B850-1FA7-41B7-8075-1A3579EE3CFA}" type="slidenum">
              <a:rPr lang="en-US"/>
              <a:pPr/>
              <a:t>56</a:t>
            </a:fld>
            <a:endParaRPr lang="en-US"/>
          </a:p>
        </p:txBody>
      </p:sp>
      <p:sp>
        <p:nvSpPr>
          <p:cNvPr id="1351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568D39-E329-4A83-9EE6-E4E320E9F1A5}" type="slidenum">
              <a:rPr lang="en-US"/>
              <a:pPr/>
              <a:t>57</a:t>
            </a:fld>
            <a:endParaRPr lang="en-US"/>
          </a:p>
        </p:txBody>
      </p:sp>
      <p:sp>
        <p:nvSpPr>
          <p:cNvPr id="1576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1D587C-C840-457E-BC85-DC241449342C}" type="slidenum">
              <a:rPr lang="en-US"/>
              <a:pPr/>
              <a:t>58</a:t>
            </a:fld>
            <a:endParaRPr lang="en-US"/>
          </a:p>
        </p:txBody>
      </p:sp>
      <p:sp>
        <p:nvSpPr>
          <p:cNvPr id="1597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FC0B47-71C1-423B-9D92-4664584717C7}" type="slidenum">
              <a:rPr lang="en-US"/>
              <a:pPr/>
              <a:t>6</a:t>
            </a:fld>
            <a:endParaRPr lang="en-US"/>
          </a:p>
        </p:txBody>
      </p:sp>
      <p:sp>
        <p:nvSpPr>
          <p:cNvPr id="307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44C84-19A7-4549-A9FA-92E2E51CCF21}" type="slidenum">
              <a:rPr lang="en-US"/>
              <a:pPr/>
              <a:t>7</a:t>
            </a:fld>
            <a:endParaRPr lang="en-US"/>
          </a:p>
        </p:txBody>
      </p:sp>
      <p:sp>
        <p:nvSpPr>
          <p:cNvPr id="327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A4FB6-227F-447C-A0AE-D85BCB74660E}" type="slidenum">
              <a:rPr lang="en-US"/>
              <a:pPr/>
              <a:t>8</a:t>
            </a:fld>
            <a:endParaRPr lang="en-US"/>
          </a:p>
        </p:txBody>
      </p:sp>
      <p:sp>
        <p:nvSpPr>
          <p:cNvPr id="348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689B27-F625-4B12-8F46-981D7A3FF753}" type="slidenum">
              <a:rPr lang="en-US"/>
              <a:pPr/>
              <a:t>9</a:t>
            </a:fld>
            <a:endParaRPr lang="en-US"/>
          </a:p>
        </p:txBody>
      </p:sp>
      <p:sp>
        <p:nvSpPr>
          <p:cNvPr id="368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197C82-954D-43F1-A77A-BC3FF2449B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340FCD-4023-49C5-90A4-4BA1E06E57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609600"/>
            <a:ext cx="2286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609600"/>
            <a:ext cx="67056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BFDA5-6E50-4A37-B657-AF61ACD65C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A29399-AA50-4641-AF87-0A4C9FE685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30076-C9B3-4EBD-9EF4-72C098361D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5D3FB-209C-451C-8A70-27D3CB4CD5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E1D7D4-728E-4B8C-A6D1-48CDE6183D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AF88A9-8693-42C6-BEF0-187411AE9F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7394BA-F8CC-4647-8C48-0E6AB7CC7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E31C3E-E5E9-4C11-A4FE-2A514DBC95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ED92D0-8BB5-4ACB-BC51-E19F4842F4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59D32F-7AFC-45FB-9AAC-4015D7C997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8B87A8-507F-41F1-B4D1-111A48877B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8C5A8-2231-44F8-90C3-F1D5AE8D63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0785E0-512A-4234-9005-1C65B3A41F2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6FC53B-8191-42AC-A4C4-4AB1CC7086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609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0389372-5678-461F-AE01-E01436F7FE0B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031" name="Group 9"/>
          <p:cNvGrpSpPr>
            <a:grpSpLocks/>
          </p:cNvGrpSpPr>
          <p:nvPr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2" name="Picture 7" descr="spine icon"/>
            <p:cNvPicPr>
              <a:picLocks noChangeAspect="1"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8"/>
            <p:cNvSpPr>
              <a:spLocks noChangeArrowheads="1"/>
            </p:cNvSpPr>
            <p:nvPr userDrawn="1"/>
          </p:nvSpPr>
          <p:spPr bwMode="auto">
            <a:xfrm>
              <a:off x="5043" y="3591"/>
              <a:ext cx="570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solidFill>
                    <a:srgbClr val="C82E32"/>
                  </a:solidFill>
                  <a:latin typeface="Times New Roman" pitchFamily="-106" charset="0"/>
                </a:rPr>
                <a:t>Periodic</a:t>
              </a:r>
            </a:p>
            <a:p>
              <a:pPr algn="ctr"/>
              <a:r>
                <a:rPr lang="en-US" sz="1400">
                  <a:solidFill>
                    <a:srgbClr val="C82E32"/>
                  </a:solidFill>
                  <a:latin typeface="Times New Roman" pitchFamily="-106" charset="0"/>
                </a:rPr>
                <a:t>Properties</a:t>
              </a:r>
            </a:p>
            <a:p>
              <a:pPr algn="ctr"/>
              <a:r>
                <a:rPr lang="en-US" sz="1400">
                  <a:solidFill>
                    <a:srgbClr val="C82E32"/>
                  </a:solidFill>
                  <a:latin typeface="Times New Roman" pitchFamily="-106" charset="0"/>
                </a:rPr>
                <a:t>of the </a:t>
              </a:r>
            </a:p>
            <a:p>
              <a:pPr algn="ctr"/>
              <a:r>
                <a:rPr lang="en-US" sz="1400">
                  <a:solidFill>
                    <a:srgbClr val="C82E32"/>
                  </a:solidFill>
                  <a:latin typeface="Times New Roman" pitchFamily="-106" charset="0"/>
                </a:rPr>
                <a:t>Elements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82E3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C82E3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-106" charset="2"/>
        <a:buChar char="Ø"/>
        <a:defRPr sz="2800">
          <a:solidFill>
            <a:srgbClr val="C82E3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C82E3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C82E3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C82E3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Periodic Properties</a:t>
            </a:r>
            <a:br>
              <a:rPr lang="en-US" sz="6000" dirty="0" smtClean="0"/>
            </a:br>
            <a:r>
              <a:rPr lang="en-US" sz="6000" dirty="0" smtClean="0"/>
              <a:t>of the Elements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1152525"/>
            <a:ext cx="811053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Example:  Which element’s outer shell or “valence” electrons is predicted to have the largest Effective nuclear charge?   Kr, Cl or O?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Cl: Z</a:t>
            </a:r>
            <a:r>
              <a:rPr lang="en-US" sz="2800" baseline="-25000" smtClean="0"/>
              <a:t>eff</a:t>
            </a:r>
            <a:r>
              <a:rPr lang="en-US" sz="2800" smtClean="0"/>
              <a:t> ≈ 17 - 10 = 7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O:  Z</a:t>
            </a:r>
            <a:r>
              <a:rPr lang="en-US" sz="2800" baseline="-25000" smtClean="0"/>
              <a:t>eff</a:t>
            </a:r>
            <a:r>
              <a:rPr lang="en-US" sz="2800" smtClean="0"/>
              <a:t>  ≈ 8 - 2 = 6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N:  Z</a:t>
            </a:r>
            <a:r>
              <a:rPr lang="en-US" sz="2800" baseline="-25000" smtClean="0"/>
              <a:t>eff</a:t>
            </a:r>
            <a:r>
              <a:rPr lang="en-US" sz="2800" smtClean="0"/>
              <a:t>  ≈ 7 - 2 = 5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Ca:  Z</a:t>
            </a:r>
            <a:r>
              <a:rPr lang="en-US" sz="2800" baseline="-25000" smtClean="0"/>
              <a:t>eff</a:t>
            </a:r>
            <a:r>
              <a:rPr lang="en-US" sz="2800" smtClean="0"/>
              <a:t>  ≈ 20 - 18 = 2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Effective Nuclear Charge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Valence electrons</a:t>
            </a:r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1143000"/>
            <a:ext cx="8394700" cy="41148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400" smtClean="0"/>
              <a:t>Many chemical properties depend on the </a:t>
            </a:r>
            <a:r>
              <a:rPr lang="en-US" sz="2400" smtClean="0">
                <a:solidFill>
                  <a:srgbClr val="001996"/>
                </a:solidFill>
              </a:rPr>
              <a:t>valence electrons.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en-US" sz="2400" smtClean="0">
              <a:solidFill>
                <a:srgbClr val="001996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solidFill>
                  <a:srgbClr val="001996"/>
                </a:solidFill>
              </a:rPr>
              <a:t>Valence electrons:  The outer electrons, that are involved in bonding and most other chemical changes of elements.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400" smtClean="0"/>
              <a:t>Rules for defining valence electrons.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smtClean="0"/>
              <a:t>In outer most energy level (or levels)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smtClean="0">
                <a:solidFill>
                  <a:srgbClr val="001996"/>
                </a:solidFill>
              </a:rPr>
              <a:t>For main group (representative) elements (elements in s world or p world) electrons in filled d or f shells are not valence electrons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smtClean="0">
                <a:solidFill>
                  <a:srgbClr val="001996"/>
                </a:solidFill>
              </a:rPr>
              <a:t>For transition metals, electrons in full f shells are not valence electrons.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Valence electrons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990600"/>
            <a:ext cx="8394700" cy="31877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1800" smtClean="0"/>
              <a:t>Many chemical properties depend on the </a:t>
            </a:r>
            <a:r>
              <a:rPr lang="en-US" sz="1800" smtClean="0">
                <a:solidFill>
                  <a:srgbClr val="001996"/>
                </a:solidFill>
              </a:rPr>
              <a:t>valence electrons.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en-US" sz="1800" smtClean="0">
              <a:solidFill>
                <a:srgbClr val="001996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1800" smtClean="0">
                <a:solidFill>
                  <a:srgbClr val="001996"/>
                </a:solidFill>
              </a:rPr>
              <a:t>Valence electrons:  The outer electrons, that are involved in bonding and most other chemical changes of elements.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1800" smtClean="0"/>
              <a:t>Rules for defining valence electrons.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1800" smtClean="0"/>
              <a:t>In outer most energy level (or levels)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1800" smtClean="0">
                <a:solidFill>
                  <a:srgbClr val="001996"/>
                </a:solidFill>
              </a:rPr>
              <a:t>For main group (representative) elements (elements in s world or p world) electrons in filled d or f shells are not valence electrons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1800" smtClean="0">
                <a:solidFill>
                  <a:srgbClr val="001996"/>
                </a:solidFill>
              </a:rPr>
              <a:t>For transition metals, electrons in full f shells are not valence electrons.</a:t>
            </a:r>
            <a:endParaRPr lang="en-US" sz="2000" smtClean="0">
              <a:solidFill>
                <a:srgbClr val="001996"/>
              </a:solidFill>
            </a:endParaRP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68325" y="3684588"/>
            <a:ext cx="6421438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Examples: </a:t>
            </a:r>
            <a:r>
              <a:rPr lang="en-US">
                <a:solidFill>
                  <a:srgbClr val="001996"/>
                </a:solidFill>
              </a:rPr>
              <a:t>(valence electrons in blue)</a:t>
            </a:r>
            <a:endParaRPr lang="en-US"/>
          </a:p>
          <a:p>
            <a:r>
              <a:rPr lang="en-US"/>
              <a:t>P:  [Ne]</a:t>
            </a:r>
            <a:r>
              <a:rPr lang="en-US">
                <a:solidFill>
                  <a:srgbClr val="001996"/>
                </a:solidFill>
              </a:rPr>
              <a:t>3s</a:t>
            </a:r>
            <a:r>
              <a:rPr lang="en-US" baseline="30000">
                <a:solidFill>
                  <a:srgbClr val="001996"/>
                </a:solidFill>
              </a:rPr>
              <a:t>2</a:t>
            </a:r>
            <a:r>
              <a:rPr lang="en-US">
                <a:solidFill>
                  <a:srgbClr val="001996"/>
                </a:solidFill>
              </a:rPr>
              <a:t>3p</a:t>
            </a:r>
            <a:r>
              <a:rPr lang="en-US" baseline="30000">
                <a:solidFill>
                  <a:srgbClr val="001996"/>
                </a:solidFill>
              </a:rPr>
              <a:t>3</a:t>
            </a:r>
          </a:p>
          <a:p>
            <a:r>
              <a:rPr lang="en-US"/>
              <a:t>As: [Ar] </a:t>
            </a:r>
            <a:r>
              <a:rPr lang="en-US">
                <a:solidFill>
                  <a:srgbClr val="001996"/>
                </a:solidFill>
              </a:rPr>
              <a:t>4s</a:t>
            </a:r>
            <a:r>
              <a:rPr lang="en-US" baseline="30000">
                <a:solidFill>
                  <a:srgbClr val="001996"/>
                </a:solidFill>
              </a:rPr>
              <a:t>2</a:t>
            </a:r>
            <a:r>
              <a:rPr lang="en-US"/>
              <a:t>3d</a:t>
            </a:r>
            <a:r>
              <a:rPr lang="en-US" baseline="30000"/>
              <a:t>10</a:t>
            </a:r>
            <a:r>
              <a:rPr lang="en-US">
                <a:solidFill>
                  <a:srgbClr val="001996"/>
                </a:solidFill>
              </a:rPr>
              <a:t>4p3</a:t>
            </a:r>
            <a:endParaRPr lang="en-US"/>
          </a:p>
          <a:p>
            <a:r>
              <a:rPr lang="en-US"/>
              <a:t>I:    [Kr]</a:t>
            </a:r>
            <a:r>
              <a:rPr lang="en-US">
                <a:solidFill>
                  <a:srgbClr val="001996"/>
                </a:solidFill>
              </a:rPr>
              <a:t>5s</a:t>
            </a:r>
            <a:r>
              <a:rPr lang="en-US" baseline="30000">
                <a:solidFill>
                  <a:srgbClr val="001996"/>
                </a:solidFill>
              </a:rPr>
              <a:t>2</a:t>
            </a:r>
            <a:r>
              <a:rPr lang="en-US"/>
              <a:t>4d</a:t>
            </a:r>
            <a:r>
              <a:rPr lang="en-US" baseline="30000"/>
              <a:t>10</a:t>
            </a:r>
            <a:r>
              <a:rPr lang="en-US">
                <a:solidFill>
                  <a:srgbClr val="001996"/>
                </a:solidFill>
              </a:rPr>
              <a:t>5p</a:t>
            </a:r>
            <a:r>
              <a:rPr lang="en-US" baseline="30000">
                <a:solidFill>
                  <a:srgbClr val="001996"/>
                </a:solidFill>
              </a:rPr>
              <a:t>5</a:t>
            </a:r>
            <a:endParaRPr lang="en-US">
              <a:solidFill>
                <a:srgbClr val="001996"/>
              </a:solidFill>
            </a:endParaRPr>
          </a:p>
          <a:p>
            <a:r>
              <a:rPr lang="en-US"/>
              <a:t>Ta: [Kr]</a:t>
            </a:r>
            <a:r>
              <a:rPr lang="en-US">
                <a:solidFill>
                  <a:srgbClr val="001996"/>
                </a:solidFill>
              </a:rPr>
              <a:t>6s</a:t>
            </a:r>
            <a:r>
              <a:rPr lang="en-US" baseline="30000">
                <a:solidFill>
                  <a:srgbClr val="001996"/>
                </a:solidFill>
              </a:rPr>
              <a:t>2</a:t>
            </a:r>
            <a:r>
              <a:rPr lang="en-US"/>
              <a:t>4f</a:t>
            </a:r>
            <a:r>
              <a:rPr lang="en-US" baseline="30000"/>
              <a:t>14</a:t>
            </a:r>
            <a:r>
              <a:rPr lang="en-US">
                <a:solidFill>
                  <a:srgbClr val="001996"/>
                </a:solidFill>
              </a:rPr>
              <a:t>5d</a:t>
            </a:r>
            <a:r>
              <a:rPr lang="en-US" baseline="30000">
                <a:solidFill>
                  <a:srgbClr val="001996"/>
                </a:solidFill>
              </a:rPr>
              <a:t>3</a:t>
            </a:r>
            <a:endParaRPr lang="en-US">
              <a:solidFill>
                <a:srgbClr val="001996"/>
              </a:solidFill>
            </a:endParaRPr>
          </a:p>
          <a:p>
            <a:r>
              <a:rPr lang="en-US"/>
              <a:t>Zn: [Ar]</a:t>
            </a:r>
            <a:r>
              <a:rPr lang="en-US">
                <a:solidFill>
                  <a:srgbClr val="001996"/>
                </a:solidFill>
              </a:rPr>
              <a:t>4s</a:t>
            </a:r>
            <a:r>
              <a:rPr lang="en-US" baseline="30000">
                <a:solidFill>
                  <a:srgbClr val="001996"/>
                </a:solidFill>
              </a:rPr>
              <a:t>2</a:t>
            </a:r>
            <a:r>
              <a:rPr lang="en-US">
                <a:solidFill>
                  <a:srgbClr val="001996"/>
                </a:solidFill>
              </a:rPr>
              <a:t>3d</a:t>
            </a:r>
            <a:r>
              <a:rPr lang="en-US" baseline="30000">
                <a:solidFill>
                  <a:srgbClr val="001996"/>
                </a:solidFill>
              </a:rPr>
              <a:t>10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Sizes of Atoms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	The bonding atomic radius is defined as one-half of the distance between covalently bonded nuclei.</a:t>
            </a:r>
          </a:p>
        </p:txBody>
      </p:sp>
      <p:pic>
        <p:nvPicPr>
          <p:cNvPr id="44036" name="Picture 5" descr="07_0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3703"/>
          <a:stretch>
            <a:fillRect/>
          </a:stretch>
        </p:blipFill>
        <p:spPr>
          <a:xfrm>
            <a:off x="4852988" y="1828800"/>
            <a:ext cx="3398837" cy="39624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-401638" y="5594350"/>
            <a:ext cx="8575676" cy="13366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smtClean="0"/>
              <a:t>	Bonding atomic radius tends to… </a:t>
            </a:r>
          </a:p>
          <a:p>
            <a:pPr lvl="1" eaLnBrk="1" hangingPunct="1">
              <a:buFont typeface="Wingdings" pitchFamily="-106" charset="2"/>
              <a:buNone/>
            </a:pPr>
            <a:r>
              <a:rPr lang="en-US" sz="2000" smtClean="0"/>
              <a:t>…decrease from left to right across a row due to increasing </a:t>
            </a:r>
            <a:r>
              <a:rPr lang="en-US" sz="2000" i="1" smtClean="0"/>
              <a:t>Z</a:t>
            </a:r>
            <a:r>
              <a:rPr lang="en-US" sz="2000" baseline="-25000" smtClean="0"/>
              <a:t>eff</a:t>
            </a:r>
            <a:r>
              <a:rPr lang="en-US" sz="2000" smtClean="0"/>
              <a:t>.</a:t>
            </a:r>
          </a:p>
          <a:p>
            <a:pPr lvl="1" eaLnBrk="1" hangingPunct="1">
              <a:buFont typeface="Wingdings" pitchFamily="-106" charset="2"/>
              <a:buNone/>
            </a:pPr>
            <a:r>
              <a:rPr lang="en-US" sz="2000" smtClean="0"/>
              <a:t>…increase from top to bottom of a column due to increasing value of </a:t>
            </a:r>
            <a:r>
              <a:rPr lang="en-US" sz="2000" i="1" smtClean="0"/>
              <a:t>n</a:t>
            </a:r>
          </a:p>
        </p:txBody>
      </p:sp>
      <p:pic>
        <p:nvPicPr>
          <p:cNvPr id="46083" name="Picture 5" descr="07_0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4440"/>
          <a:stretch>
            <a:fillRect/>
          </a:stretch>
        </p:blipFill>
        <p:spPr>
          <a:xfrm>
            <a:off x="254000" y="431800"/>
            <a:ext cx="6648450" cy="4979988"/>
          </a:xfrm>
        </p:spPr>
      </p:pic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92088"/>
            <a:ext cx="9144000" cy="1143001"/>
          </a:xfrm>
        </p:spPr>
        <p:txBody>
          <a:bodyPr/>
          <a:lstStyle/>
          <a:p>
            <a:pPr eaLnBrk="1" hangingPunct="1"/>
            <a:r>
              <a:rPr lang="en-US" smtClean="0"/>
              <a:t>Sizes of Atoms</a:t>
            </a:r>
          </a:p>
        </p:txBody>
      </p:sp>
      <p:sp>
        <p:nvSpPr>
          <p:cNvPr id="46085" name="Line 6"/>
          <p:cNvSpPr>
            <a:spLocks noChangeShapeType="1"/>
          </p:cNvSpPr>
          <p:nvPr/>
        </p:nvSpPr>
        <p:spPr bwMode="auto">
          <a:xfrm>
            <a:off x="355600" y="3914775"/>
            <a:ext cx="4097338" cy="174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Text Box 7"/>
          <p:cNvSpPr txBox="1">
            <a:spLocks noChangeArrowheads="1"/>
          </p:cNvSpPr>
          <p:nvPr/>
        </p:nvSpPr>
        <p:spPr bwMode="auto">
          <a:xfrm rot="1453021">
            <a:off x="935038" y="4454525"/>
            <a:ext cx="1527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increasing E</a:t>
            </a:r>
            <a:r>
              <a:rPr lang="en-US" sz="1800" baseline="-25000"/>
              <a:t>ff</a:t>
            </a:r>
            <a:endParaRPr lang="en-US" sz="1800"/>
          </a:p>
        </p:txBody>
      </p:sp>
      <p:sp>
        <p:nvSpPr>
          <p:cNvPr id="46087" name="Line 8"/>
          <p:cNvSpPr>
            <a:spLocks noChangeShapeType="1"/>
          </p:cNvSpPr>
          <p:nvPr/>
        </p:nvSpPr>
        <p:spPr bwMode="auto">
          <a:xfrm flipH="1">
            <a:off x="5316538" y="3776663"/>
            <a:ext cx="1778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Text Box 9"/>
          <p:cNvSpPr txBox="1">
            <a:spLocks noChangeArrowheads="1"/>
          </p:cNvSpPr>
          <p:nvPr/>
        </p:nvSpPr>
        <p:spPr bwMode="auto">
          <a:xfrm rot="-2444210">
            <a:off x="5526088" y="4500563"/>
            <a:ext cx="1416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increasing n</a:t>
            </a:r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Sizes of Ions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375400" y="1435100"/>
            <a:ext cx="2578100" cy="4419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smtClean="0"/>
              <a:t>Ionic size depends upon:</a:t>
            </a:r>
          </a:p>
          <a:p>
            <a:pPr marL="114300" lvl="1" indent="0" eaLnBrk="1" hangingPunct="1">
              <a:buFont typeface="Wingdings" pitchFamily="-106" charset="2"/>
              <a:buNone/>
            </a:pPr>
            <a:r>
              <a:rPr lang="en-US" sz="2400" smtClean="0"/>
              <a:t>Nuclear charge.</a:t>
            </a:r>
          </a:p>
          <a:p>
            <a:pPr marL="114300" lvl="1" indent="0" eaLnBrk="1" hangingPunct="1">
              <a:buFont typeface="Wingdings" pitchFamily="-106" charset="2"/>
              <a:buNone/>
            </a:pPr>
            <a:r>
              <a:rPr lang="en-US" sz="2400" smtClean="0"/>
              <a:t>Number of electrons.</a:t>
            </a:r>
          </a:p>
          <a:p>
            <a:pPr marL="114300" lvl="1" indent="0" eaLnBrk="1" hangingPunct="1">
              <a:buFont typeface="Wingdings" pitchFamily="-106" charset="2"/>
              <a:buNone/>
            </a:pPr>
            <a:r>
              <a:rPr lang="en-US" sz="2400" smtClean="0"/>
              <a:t>Orbitals in which electrons reside.</a:t>
            </a:r>
          </a:p>
        </p:txBody>
      </p:sp>
      <p:pic>
        <p:nvPicPr>
          <p:cNvPr id="50180" name="Picture 7" descr="07_0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2979"/>
          <a:stretch>
            <a:fillRect/>
          </a:stretch>
        </p:blipFill>
        <p:spPr>
          <a:xfrm>
            <a:off x="215900" y="935038"/>
            <a:ext cx="6146800" cy="560228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741025" cy="1333500"/>
          </a:xfrm>
        </p:spPr>
        <p:txBody>
          <a:bodyPr/>
          <a:lstStyle/>
          <a:p>
            <a:pPr eaLnBrk="1" hangingPunct="1"/>
            <a:r>
              <a:rPr lang="en-US" smtClean="0"/>
              <a:t>Sizes of Ions</a:t>
            </a:r>
          </a:p>
        </p:txBody>
      </p:sp>
      <p:pic>
        <p:nvPicPr>
          <p:cNvPr id="52227" name="Picture 9" descr="07_07cation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68313" y="1192213"/>
            <a:ext cx="5722937" cy="5376862"/>
          </a:xfrm>
        </p:spPr>
      </p:pic>
      <p:sp>
        <p:nvSpPr>
          <p:cNvPr id="5222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943600" y="1676400"/>
            <a:ext cx="3505200" cy="4419600"/>
          </a:xfrm>
        </p:spPr>
        <p:txBody>
          <a:bodyPr/>
          <a:lstStyle/>
          <a:p>
            <a:pPr eaLnBrk="1" hangingPunct="1"/>
            <a:r>
              <a:rPr lang="en-US" sz="2800" smtClean="0"/>
              <a:t>Cations are smaller than their parent atoms.</a:t>
            </a:r>
          </a:p>
          <a:p>
            <a:pPr lvl="1" eaLnBrk="1" hangingPunct="1"/>
            <a:r>
              <a:rPr lang="en-US" sz="2400" smtClean="0"/>
              <a:t>The outermost electron is removed and repulsions are reduced.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Sizes of Ions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0" y="1676400"/>
            <a:ext cx="3505200" cy="4419600"/>
          </a:xfrm>
        </p:spPr>
        <p:txBody>
          <a:bodyPr/>
          <a:lstStyle/>
          <a:p>
            <a:pPr eaLnBrk="1" hangingPunct="1"/>
            <a:r>
              <a:rPr lang="en-US" sz="2800" smtClean="0"/>
              <a:t>Anions are larger than their parent atoms.</a:t>
            </a:r>
          </a:p>
          <a:p>
            <a:pPr lvl="1" eaLnBrk="1" hangingPunct="1"/>
            <a:r>
              <a:rPr lang="en-US" sz="2400" smtClean="0"/>
              <a:t>Electrons are added and repulsions are increased.</a:t>
            </a:r>
          </a:p>
        </p:txBody>
      </p:sp>
      <p:pic>
        <p:nvPicPr>
          <p:cNvPr id="54276" name="Picture 9" descr="07_07anion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5613" y="1827213"/>
            <a:ext cx="4872037" cy="4576762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Sizes of Ions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65200"/>
            <a:ext cx="38100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Ions increase in size as you go down a column.</a:t>
            </a:r>
          </a:p>
          <a:p>
            <a:pPr lvl="1" eaLnBrk="1" hangingPunct="1"/>
            <a:r>
              <a:rPr lang="en-US" sz="2400" smtClean="0"/>
              <a:t>Due to increasing value of </a:t>
            </a:r>
            <a:r>
              <a:rPr lang="en-US" sz="2400" i="1" smtClean="0"/>
              <a:t>n</a:t>
            </a:r>
            <a:r>
              <a:rPr lang="en-US" sz="2400" smtClean="0"/>
              <a:t>.</a:t>
            </a:r>
          </a:p>
        </p:txBody>
      </p:sp>
      <p:pic>
        <p:nvPicPr>
          <p:cNvPr id="56324" name="Picture 7" descr="07_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40909" r="19698" b="3326"/>
          <a:stretch>
            <a:fillRect/>
          </a:stretch>
        </p:blipFill>
        <p:spPr>
          <a:xfrm>
            <a:off x="4378325" y="712788"/>
            <a:ext cx="2536825" cy="584993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Sizes of Ions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In an </a:t>
            </a:r>
            <a:r>
              <a:rPr lang="en-US" sz="2800" smtClean="0">
                <a:solidFill>
                  <a:srgbClr val="001996"/>
                </a:solidFill>
              </a:rPr>
              <a:t>isoelectronic series</a:t>
            </a:r>
            <a:r>
              <a:rPr lang="en-US" sz="2800" smtClean="0"/>
              <a:t>, ions have the same number of electrons.</a:t>
            </a:r>
          </a:p>
          <a:p>
            <a:pPr eaLnBrk="1" hangingPunct="1"/>
            <a:r>
              <a:rPr lang="en-US" sz="2800" smtClean="0"/>
              <a:t>Ionic size decreases with an increasing nuclear charge.</a:t>
            </a:r>
          </a:p>
        </p:txBody>
      </p:sp>
      <p:pic>
        <p:nvPicPr>
          <p:cNvPr id="58372" name="Picture 8" descr="07_07isoelectronic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85800" y="4191000"/>
            <a:ext cx="7772400" cy="181133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Development of Periodic Table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Elements in the same group generally have similar chemical properties.</a:t>
            </a:r>
          </a:p>
          <a:p>
            <a:pPr eaLnBrk="1" hangingPunct="1"/>
            <a:r>
              <a:rPr lang="en-US" sz="2800" smtClean="0"/>
              <a:t>Properties are not identical, however.</a:t>
            </a:r>
          </a:p>
        </p:txBody>
      </p:sp>
      <p:pic>
        <p:nvPicPr>
          <p:cNvPr id="21508" name="Picture 5" descr="07_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3703"/>
          <a:stretch>
            <a:fillRect/>
          </a:stretch>
        </p:blipFill>
        <p:spPr>
          <a:xfrm>
            <a:off x="5126038" y="1981200"/>
            <a:ext cx="2852737" cy="39624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atom/ion size examples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Put the following in order of size, smallest to largest:</a:t>
            </a:r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Na, Na</a:t>
            </a:r>
            <a:r>
              <a:rPr lang="en-US" sz="2800" baseline="30000" smtClean="0"/>
              <a:t>+</a:t>
            </a:r>
            <a:r>
              <a:rPr lang="en-US" sz="2800" smtClean="0"/>
              <a:t>, Mg, Mg</a:t>
            </a:r>
            <a:r>
              <a:rPr lang="en-US" sz="2800" baseline="30000" smtClean="0"/>
              <a:t>2+</a:t>
            </a:r>
            <a:r>
              <a:rPr lang="en-US" sz="2800" smtClean="0"/>
              <a:t>, Al, Al</a:t>
            </a:r>
            <a:r>
              <a:rPr lang="en-US" sz="2800" baseline="30000" smtClean="0"/>
              <a:t>3+</a:t>
            </a:r>
            <a:r>
              <a:rPr lang="en-US" sz="2800" smtClean="0"/>
              <a:t>, S, S</a:t>
            </a:r>
            <a:r>
              <a:rPr lang="en-US" sz="2800" baseline="30000" smtClean="0"/>
              <a:t>2-</a:t>
            </a:r>
            <a:r>
              <a:rPr lang="en-US" sz="2800" smtClean="0"/>
              <a:t>, Cl, Cl</a:t>
            </a:r>
            <a:r>
              <a:rPr lang="en-US" sz="2800" baseline="30000" smtClean="0"/>
              <a:t>-</a:t>
            </a:r>
            <a:endParaRPr lang="en-US" sz="2800" smtClean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Atom size examples</a:t>
            </a:r>
          </a:p>
        </p:txBody>
      </p:sp>
      <p:sp>
        <p:nvSpPr>
          <p:cNvPr id="62467" name="Text Box 5"/>
          <p:cNvSpPr>
            <a:spLocks noChangeArrowheads="1"/>
          </p:cNvSpPr>
          <p:nvPr>
            <p:ph type="body" sz="half" idx="1"/>
          </p:nvPr>
        </p:nvSpPr>
        <p:spPr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sz="2000" smtClean="0">
                <a:solidFill>
                  <a:schemeClr val="tx1"/>
                </a:solidFill>
              </a:rPr>
              <a:t>Al</a:t>
            </a:r>
            <a:r>
              <a:rPr lang="en-US" sz="2000" baseline="30000" smtClean="0">
                <a:solidFill>
                  <a:schemeClr val="tx1"/>
                </a:solidFill>
              </a:rPr>
              <a:t>3+</a:t>
            </a:r>
            <a:r>
              <a:rPr lang="en-US" sz="2000" smtClean="0">
                <a:solidFill>
                  <a:schemeClr val="tx1"/>
                </a:solidFill>
              </a:rPr>
              <a:t>, Mg</a:t>
            </a:r>
            <a:r>
              <a:rPr lang="en-US" sz="2000" baseline="30000" smtClean="0">
                <a:solidFill>
                  <a:schemeClr val="tx1"/>
                </a:solidFill>
              </a:rPr>
              <a:t>2+</a:t>
            </a:r>
            <a:r>
              <a:rPr lang="en-US" sz="2000" smtClean="0">
                <a:solidFill>
                  <a:schemeClr val="tx1"/>
                </a:solidFill>
              </a:rPr>
              <a:t>, Na</a:t>
            </a:r>
            <a:r>
              <a:rPr lang="en-US" sz="2000" baseline="30000" smtClean="0">
                <a:solidFill>
                  <a:schemeClr val="tx1"/>
                </a:solidFill>
              </a:rPr>
              <a:t>+</a:t>
            </a:r>
            <a:r>
              <a:rPr lang="en-US" sz="2000" smtClean="0">
                <a:solidFill>
                  <a:schemeClr val="tx1"/>
                </a:solidFill>
              </a:rPr>
              <a:t>, Cl, S, Al, Mg, Na, Cl</a:t>
            </a:r>
            <a:r>
              <a:rPr lang="en-US" sz="2000" baseline="30000" smtClean="0">
                <a:solidFill>
                  <a:schemeClr val="tx1"/>
                </a:solidFill>
              </a:rPr>
              <a:t>-</a:t>
            </a:r>
            <a:r>
              <a:rPr lang="en-US" sz="2000" smtClean="0">
                <a:solidFill>
                  <a:schemeClr val="tx1"/>
                </a:solidFill>
              </a:rPr>
              <a:t>, S</a:t>
            </a:r>
            <a:r>
              <a:rPr lang="en-US" sz="2000" baseline="30000" smtClean="0">
                <a:solidFill>
                  <a:schemeClr val="tx1"/>
                </a:solidFill>
              </a:rPr>
              <a:t>2-</a:t>
            </a:r>
            <a:endParaRPr lang="en-US" sz="200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sz="2000" smtClean="0">
                <a:solidFill>
                  <a:schemeClr val="tx1"/>
                </a:solidFill>
              </a:rPr>
              <a:t>Start with atoms with no n=3 electrons, order isoelectronic by nuclear charge.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sz="2000" smtClean="0">
                <a:solidFill>
                  <a:schemeClr val="tx1"/>
                </a:solidFill>
              </a:rPr>
              <a:t>Next, neutral atoms highest E</a:t>
            </a:r>
            <a:r>
              <a:rPr lang="en-US" sz="2000" baseline="-25000" smtClean="0">
                <a:solidFill>
                  <a:schemeClr val="tx1"/>
                </a:solidFill>
              </a:rPr>
              <a:t>ff</a:t>
            </a:r>
            <a:r>
              <a:rPr lang="en-US" sz="2000" smtClean="0">
                <a:solidFill>
                  <a:schemeClr val="tx1"/>
                </a:solidFill>
              </a:rPr>
              <a:t> first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sz="2000" smtClean="0">
                <a:solidFill>
                  <a:schemeClr val="tx1"/>
                </a:solidFill>
              </a:rPr>
              <a:t>Last, anions, highest E</a:t>
            </a:r>
            <a:r>
              <a:rPr lang="en-US" sz="2000" baseline="-25000" smtClean="0">
                <a:solidFill>
                  <a:schemeClr val="tx1"/>
                </a:solidFill>
              </a:rPr>
              <a:t>ff </a:t>
            </a:r>
            <a:r>
              <a:rPr lang="en-US" sz="2000" smtClean="0">
                <a:solidFill>
                  <a:schemeClr val="tx1"/>
                </a:solidFill>
              </a:rPr>
              <a:t>first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sz="2000" smtClean="0">
                <a:solidFill>
                  <a:schemeClr val="tx1"/>
                </a:solidFill>
              </a:rPr>
              <a:t>Ambiguity:  anions versus neutrals (is Cl</a:t>
            </a:r>
            <a:r>
              <a:rPr lang="en-US" sz="2000" baseline="30000" smtClean="0">
                <a:solidFill>
                  <a:schemeClr val="tx1"/>
                </a:solidFill>
              </a:rPr>
              <a:t>-</a:t>
            </a:r>
            <a:r>
              <a:rPr lang="en-US" sz="2000" smtClean="0">
                <a:solidFill>
                  <a:schemeClr val="tx1"/>
                </a:solidFill>
              </a:rPr>
              <a:t> really larger than Na?)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sz="2000" smtClean="0">
                <a:solidFill>
                  <a:schemeClr val="tx1"/>
                </a:solidFill>
              </a:rPr>
              <a:t>Don’t worry about it. 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6350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Ionization Energy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081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/>
              <a:t>Amount of energy required to remove an electron from the ground state of a gaseous atom or ion.</a:t>
            </a:r>
          </a:p>
          <a:p>
            <a:pPr lvl="1" eaLnBrk="1" hangingPunct="1"/>
            <a:r>
              <a:rPr lang="en-US" smtClean="0"/>
              <a:t>First ionization energy is that energy required to remove first electron.</a:t>
            </a:r>
          </a:p>
          <a:p>
            <a:pPr lvl="1" eaLnBrk="1" hangingPunct="1"/>
            <a:r>
              <a:rPr lang="en-US" smtClean="0"/>
              <a:t>Second ionization energy is that energy required to remove second electron, etc.</a:t>
            </a:r>
            <a:endParaRPr lang="en-US" smtClean="0">
              <a:solidFill>
                <a:srgbClr val="001996"/>
              </a:solidFill>
            </a:endParaRP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2320925" y="4916488"/>
            <a:ext cx="2724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El  -------&gt;  El</a:t>
            </a:r>
            <a:r>
              <a:rPr lang="en-US" baseline="30000"/>
              <a:t>+</a:t>
            </a:r>
            <a:r>
              <a:rPr lang="en-US"/>
              <a:t> + e</a:t>
            </a:r>
            <a:r>
              <a:rPr lang="en-US" baseline="30000"/>
              <a:t>-</a:t>
            </a:r>
            <a:endParaRPr lang="en-US"/>
          </a:p>
          <a:p>
            <a:r>
              <a:rPr lang="en-US"/>
              <a:t>Na -------&gt; Na</a:t>
            </a:r>
            <a:r>
              <a:rPr lang="en-US" baseline="30000"/>
              <a:t>+</a:t>
            </a:r>
            <a:r>
              <a:rPr lang="en-US"/>
              <a:t> + e</a:t>
            </a:r>
            <a:r>
              <a:rPr lang="en-US" baseline="30000"/>
              <a:t>-</a:t>
            </a:r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-220663" y="0"/>
            <a:ext cx="9144001" cy="1143000"/>
          </a:xfrm>
        </p:spPr>
        <p:txBody>
          <a:bodyPr/>
          <a:lstStyle/>
          <a:p>
            <a:pPr eaLnBrk="1" hangingPunct="1"/>
            <a:r>
              <a:rPr lang="en-US" smtClean="0"/>
              <a:t>Ionization Energy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6538" y="1295400"/>
            <a:ext cx="8229600" cy="2286000"/>
          </a:xfrm>
        </p:spPr>
        <p:txBody>
          <a:bodyPr/>
          <a:lstStyle/>
          <a:p>
            <a:pPr eaLnBrk="1" hangingPunct="1"/>
            <a:r>
              <a:rPr lang="en-US" sz="2800" smtClean="0"/>
              <a:t>It requires more energy to remove each successive electron.</a:t>
            </a:r>
          </a:p>
          <a:p>
            <a:pPr eaLnBrk="1" hangingPunct="1"/>
            <a:r>
              <a:rPr lang="en-US" sz="2800" smtClean="0"/>
              <a:t>When all valence electrons have been removed, the ionization energy takes a quantum leap.</a:t>
            </a:r>
          </a:p>
        </p:txBody>
      </p:sp>
      <p:pic>
        <p:nvPicPr>
          <p:cNvPr id="66564" name="Picture 5" descr="07_T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t="11591" b="8916"/>
          <a:stretch>
            <a:fillRect/>
          </a:stretch>
        </p:blipFill>
        <p:spPr>
          <a:xfrm>
            <a:off x="87313" y="3178175"/>
            <a:ext cx="8691562" cy="278923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7013"/>
            <a:ext cx="9144000" cy="1143001"/>
          </a:xfrm>
        </p:spPr>
        <p:txBody>
          <a:bodyPr/>
          <a:lstStyle/>
          <a:p>
            <a:pPr eaLnBrk="1" hangingPunct="1"/>
            <a:r>
              <a:rPr lang="en-US" smtClean="0"/>
              <a:t>Trends in First Ionization Energies</a:t>
            </a:r>
          </a:p>
        </p:txBody>
      </p:sp>
      <p:sp>
        <p:nvSpPr>
          <p:cNvPr id="686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48400" y="896938"/>
            <a:ext cx="2895600" cy="4495800"/>
          </a:xfrm>
        </p:spPr>
        <p:txBody>
          <a:bodyPr/>
          <a:lstStyle/>
          <a:p>
            <a:pPr eaLnBrk="1" hangingPunct="1"/>
            <a:r>
              <a:rPr lang="en-US" sz="2400" smtClean="0"/>
              <a:t>going down a column, less energy to remove the first electron.</a:t>
            </a:r>
          </a:p>
          <a:p>
            <a:pPr lvl="1" eaLnBrk="1" hangingPunct="1"/>
            <a:r>
              <a:rPr lang="en-US" sz="2000" smtClean="0"/>
              <a:t>For atoms in the same group, </a:t>
            </a:r>
            <a:r>
              <a:rPr lang="en-US" sz="2000" i="1" smtClean="0"/>
              <a:t>Z</a:t>
            </a:r>
            <a:r>
              <a:rPr lang="en-US" sz="2000" baseline="-25000" smtClean="0"/>
              <a:t>eff</a:t>
            </a:r>
            <a:r>
              <a:rPr lang="en-US" sz="2000" smtClean="0"/>
              <a:t> is essentially the same, but the valence electrons are farther from the nucleus.</a:t>
            </a:r>
          </a:p>
        </p:txBody>
      </p:sp>
      <p:pic>
        <p:nvPicPr>
          <p:cNvPr id="68612" name="Picture 5" descr="07_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3841"/>
          <a:stretch>
            <a:fillRect/>
          </a:stretch>
        </p:blipFill>
        <p:spPr>
          <a:xfrm>
            <a:off x="157163" y="779463"/>
            <a:ext cx="6264275" cy="5159375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Trends in First Ionization Energies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52400" y="1406525"/>
            <a:ext cx="38100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Generally, it gets harder to remove an electron going across.</a:t>
            </a:r>
          </a:p>
          <a:p>
            <a:pPr lvl="1" eaLnBrk="1" hangingPunct="1"/>
            <a:r>
              <a:rPr lang="en-US" sz="2400" smtClean="0"/>
              <a:t>As you go from left to to right, </a:t>
            </a:r>
            <a:r>
              <a:rPr lang="en-US" sz="2400" i="1" smtClean="0"/>
              <a:t>Z</a:t>
            </a:r>
            <a:r>
              <a:rPr lang="en-US" sz="2400" baseline="-25000" smtClean="0"/>
              <a:t>eff</a:t>
            </a:r>
            <a:r>
              <a:rPr lang="en-US" sz="2400" smtClean="0"/>
              <a:t> increases.</a:t>
            </a:r>
          </a:p>
        </p:txBody>
      </p:sp>
      <p:pic>
        <p:nvPicPr>
          <p:cNvPr id="70660" name="Picture 5" descr="07_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3500"/>
          <a:stretch>
            <a:fillRect/>
          </a:stretch>
        </p:blipFill>
        <p:spPr>
          <a:xfrm>
            <a:off x="3654425" y="1506538"/>
            <a:ext cx="5519738" cy="447675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Trends in First Ionization Energies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6525" y="1541463"/>
            <a:ext cx="26416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	On a smaller scale, there are two jags in each line.  Why?</a:t>
            </a:r>
          </a:p>
        </p:txBody>
      </p:sp>
      <p:pic>
        <p:nvPicPr>
          <p:cNvPr id="72708" name="Picture 4" descr="07_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3500"/>
          <a:stretch>
            <a:fillRect/>
          </a:stretch>
        </p:blipFill>
        <p:spPr>
          <a:xfrm>
            <a:off x="2573338" y="1506538"/>
            <a:ext cx="5589587" cy="4533900"/>
          </a:xfrm>
        </p:spPr>
      </p:pic>
      <p:sp>
        <p:nvSpPr>
          <p:cNvPr id="72709" name="Oval 5"/>
          <p:cNvSpPr>
            <a:spLocks noChangeArrowheads="1"/>
          </p:cNvSpPr>
          <p:nvPr/>
        </p:nvSpPr>
        <p:spPr bwMode="auto">
          <a:xfrm>
            <a:off x="3579813" y="3954463"/>
            <a:ext cx="228600" cy="5334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Oval 13"/>
          <p:cNvSpPr>
            <a:spLocks noChangeArrowheads="1"/>
          </p:cNvSpPr>
          <p:nvPr/>
        </p:nvSpPr>
        <p:spPr bwMode="auto">
          <a:xfrm>
            <a:off x="4262438" y="4341813"/>
            <a:ext cx="317500" cy="4191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Oval 14"/>
          <p:cNvSpPr>
            <a:spLocks noChangeArrowheads="1"/>
          </p:cNvSpPr>
          <p:nvPr/>
        </p:nvSpPr>
        <p:spPr bwMode="auto">
          <a:xfrm>
            <a:off x="5778500" y="4083050"/>
            <a:ext cx="381000" cy="685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Oval 17"/>
          <p:cNvSpPr>
            <a:spLocks noChangeArrowheads="1"/>
          </p:cNvSpPr>
          <p:nvPr/>
        </p:nvSpPr>
        <p:spPr bwMode="auto">
          <a:xfrm>
            <a:off x="7435850" y="4106863"/>
            <a:ext cx="279400" cy="685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Oval 18"/>
          <p:cNvSpPr>
            <a:spLocks noChangeArrowheads="1"/>
          </p:cNvSpPr>
          <p:nvPr/>
        </p:nvSpPr>
        <p:spPr bwMode="auto">
          <a:xfrm>
            <a:off x="3817938" y="3298825"/>
            <a:ext cx="254000" cy="3810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4" name="Oval 22"/>
          <p:cNvSpPr>
            <a:spLocks noChangeArrowheads="1"/>
          </p:cNvSpPr>
          <p:nvPr/>
        </p:nvSpPr>
        <p:spPr bwMode="auto">
          <a:xfrm>
            <a:off x="4513263" y="3856038"/>
            <a:ext cx="304800" cy="304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5" name="Oval 23"/>
          <p:cNvSpPr>
            <a:spLocks noChangeArrowheads="1"/>
          </p:cNvSpPr>
          <p:nvPr/>
        </p:nvSpPr>
        <p:spPr bwMode="auto">
          <a:xfrm>
            <a:off x="6086475" y="3967163"/>
            <a:ext cx="304800" cy="304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6" name="Oval 25"/>
          <p:cNvSpPr>
            <a:spLocks noChangeArrowheads="1"/>
          </p:cNvSpPr>
          <p:nvPr/>
        </p:nvSpPr>
        <p:spPr bwMode="auto">
          <a:xfrm>
            <a:off x="7686675" y="4089400"/>
            <a:ext cx="304800" cy="304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Trends in First Ionization Energies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981200"/>
            <a:ext cx="41910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first occurs between Groups IIA and IIIA.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Electron removed from </a:t>
            </a:r>
            <a:r>
              <a:rPr lang="en-US" sz="2800" i="1" smtClean="0"/>
              <a:t>p</a:t>
            </a:r>
            <a:r>
              <a:rPr lang="en-US" sz="2800" smtClean="0"/>
              <a:t>-orbital rather than </a:t>
            </a:r>
            <a:r>
              <a:rPr lang="en-US" sz="2800" i="1" smtClean="0"/>
              <a:t>s</a:t>
            </a:r>
            <a:r>
              <a:rPr lang="en-US" sz="2800" smtClean="0"/>
              <a:t>-orbital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Electron farther from nucleus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Small amount of repulsion by </a:t>
            </a:r>
            <a:r>
              <a:rPr lang="en-US" sz="2400" i="1" smtClean="0"/>
              <a:t>s</a:t>
            </a:r>
            <a:r>
              <a:rPr lang="en-US" sz="2400" smtClean="0"/>
              <a:t> electrons.</a:t>
            </a:r>
          </a:p>
        </p:txBody>
      </p:sp>
      <p:pic>
        <p:nvPicPr>
          <p:cNvPr id="74756" name="Picture 4" descr="07_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3500"/>
          <a:stretch>
            <a:fillRect/>
          </a:stretch>
        </p:blipFill>
        <p:spPr>
          <a:xfrm>
            <a:off x="4572000" y="2149475"/>
            <a:ext cx="4419600" cy="3584575"/>
          </a:xfrm>
        </p:spPr>
      </p:pic>
      <p:sp>
        <p:nvSpPr>
          <p:cNvPr id="74757" name="Oval 5"/>
          <p:cNvSpPr>
            <a:spLocks noChangeArrowheads="1"/>
          </p:cNvSpPr>
          <p:nvPr/>
        </p:nvSpPr>
        <p:spPr bwMode="auto">
          <a:xfrm>
            <a:off x="5334000" y="4038600"/>
            <a:ext cx="228600" cy="5334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Oval 6"/>
          <p:cNvSpPr>
            <a:spLocks noChangeArrowheads="1"/>
          </p:cNvSpPr>
          <p:nvPr/>
        </p:nvSpPr>
        <p:spPr bwMode="auto">
          <a:xfrm>
            <a:off x="5842000" y="4356100"/>
            <a:ext cx="317500" cy="4191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9" name="Oval 7"/>
          <p:cNvSpPr>
            <a:spLocks noChangeArrowheads="1"/>
          </p:cNvSpPr>
          <p:nvPr/>
        </p:nvSpPr>
        <p:spPr bwMode="auto">
          <a:xfrm>
            <a:off x="7061200" y="4114800"/>
            <a:ext cx="381000" cy="685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0" name="Oval 8"/>
          <p:cNvSpPr>
            <a:spLocks noChangeArrowheads="1"/>
          </p:cNvSpPr>
          <p:nvPr/>
        </p:nvSpPr>
        <p:spPr bwMode="auto">
          <a:xfrm>
            <a:off x="8369300" y="4191000"/>
            <a:ext cx="279400" cy="685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1" name="Oval 9"/>
          <p:cNvSpPr>
            <a:spLocks noChangeArrowheads="1"/>
          </p:cNvSpPr>
          <p:nvPr/>
        </p:nvSpPr>
        <p:spPr bwMode="auto">
          <a:xfrm>
            <a:off x="5537200" y="3505200"/>
            <a:ext cx="254000" cy="381000"/>
          </a:xfrm>
          <a:prstGeom prst="ellipse">
            <a:avLst/>
          </a:prstGeom>
          <a:noFill/>
          <a:ln w="95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2" name="Oval 10"/>
          <p:cNvSpPr>
            <a:spLocks noChangeArrowheads="1"/>
          </p:cNvSpPr>
          <p:nvPr/>
        </p:nvSpPr>
        <p:spPr bwMode="auto">
          <a:xfrm>
            <a:off x="6057900" y="3975100"/>
            <a:ext cx="304800" cy="304800"/>
          </a:xfrm>
          <a:prstGeom prst="ellipse">
            <a:avLst/>
          </a:prstGeom>
          <a:noFill/>
          <a:ln w="95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3" name="Oval 11"/>
          <p:cNvSpPr>
            <a:spLocks noChangeArrowheads="1"/>
          </p:cNvSpPr>
          <p:nvPr/>
        </p:nvSpPr>
        <p:spPr bwMode="auto">
          <a:xfrm>
            <a:off x="7315200" y="4038600"/>
            <a:ext cx="304800" cy="304800"/>
          </a:xfrm>
          <a:prstGeom prst="ellipse">
            <a:avLst/>
          </a:prstGeom>
          <a:noFill/>
          <a:ln w="95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4" name="Oval 12"/>
          <p:cNvSpPr>
            <a:spLocks noChangeArrowheads="1"/>
          </p:cNvSpPr>
          <p:nvPr/>
        </p:nvSpPr>
        <p:spPr bwMode="auto">
          <a:xfrm>
            <a:off x="8585200" y="4191000"/>
            <a:ext cx="304800" cy="304800"/>
          </a:xfrm>
          <a:prstGeom prst="ellipse">
            <a:avLst/>
          </a:prstGeom>
          <a:noFill/>
          <a:ln w="95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-52388" y="-227013"/>
            <a:ext cx="9144001" cy="1143001"/>
          </a:xfrm>
        </p:spPr>
        <p:txBody>
          <a:bodyPr/>
          <a:lstStyle/>
          <a:p>
            <a:pPr eaLnBrk="1" hangingPunct="1"/>
            <a:r>
              <a:rPr lang="en-US" smtClean="0"/>
              <a:t>Trends in First Ionization Energies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720725"/>
            <a:ext cx="3903663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The second occurs between Groups VA and VIA.</a:t>
            </a:r>
          </a:p>
          <a:p>
            <a:pPr lvl="1" eaLnBrk="1" hangingPunct="1"/>
            <a:r>
              <a:rPr lang="en-US" sz="2400" smtClean="0"/>
              <a:t>Electron removed comes from doubly occupied orbital.</a:t>
            </a:r>
          </a:p>
          <a:p>
            <a:pPr lvl="1" eaLnBrk="1" hangingPunct="1"/>
            <a:r>
              <a:rPr lang="en-US" sz="2400" smtClean="0"/>
              <a:t>Repulsion from other electron in orbital helps in its removal.</a:t>
            </a:r>
          </a:p>
        </p:txBody>
      </p:sp>
      <p:pic>
        <p:nvPicPr>
          <p:cNvPr id="76804" name="Picture 4" descr="07_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3500"/>
          <a:stretch>
            <a:fillRect/>
          </a:stretch>
        </p:blipFill>
        <p:spPr>
          <a:xfrm>
            <a:off x="4572000" y="2149475"/>
            <a:ext cx="4419600" cy="3584575"/>
          </a:xfrm>
        </p:spPr>
      </p:pic>
      <p:sp>
        <p:nvSpPr>
          <p:cNvPr id="76805" name="Oval 5"/>
          <p:cNvSpPr>
            <a:spLocks noChangeArrowheads="1"/>
          </p:cNvSpPr>
          <p:nvPr/>
        </p:nvSpPr>
        <p:spPr bwMode="auto">
          <a:xfrm>
            <a:off x="5334000" y="4038600"/>
            <a:ext cx="228600" cy="533400"/>
          </a:xfrm>
          <a:prstGeom prst="ellipse">
            <a:avLst/>
          </a:prstGeom>
          <a:noFill/>
          <a:ln w="95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Oval 6"/>
          <p:cNvSpPr>
            <a:spLocks noChangeArrowheads="1"/>
          </p:cNvSpPr>
          <p:nvPr/>
        </p:nvSpPr>
        <p:spPr bwMode="auto">
          <a:xfrm>
            <a:off x="5842000" y="4356100"/>
            <a:ext cx="317500" cy="419100"/>
          </a:xfrm>
          <a:prstGeom prst="ellipse">
            <a:avLst/>
          </a:prstGeom>
          <a:noFill/>
          <a:ln w="95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7" name="Oval 7"/>
          <p:cNvSpPr>
            <a:spLocks noChangeArrowheads="1"/>
          </p:cNvSpPr>
          <p:nvPr/>
        </p:nvSpPr>
        <p:spPr bwMode="auto">
          <a:xfrm>
            <a:off x="7061200" y="4114800"/>
            <a:ext cx="381000" cy="685800"/>
          </a:xfrm>
          <a:prstGeom prst="ellipse">
            <a:avLst/>
          </a:prstGeom>
          <a:noFill/>
          <a:ln w="95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8" name="Oval 8"/>
          <p:cNvSpPr>
            <a:spLocks noChangeArrowheads="1"/>
          </p:cNvSpPr>
          <p:nvPr/>
        </p:nvSpPr>
        <p:spPr bwMode="auto">
          <a:xfrm>
            <a:off x="8369300" y="4191000"/>
            <a:ext cx="279400" cy="685800"/>
          </a:xfrm>
          <a:prstGeom prst="ellipse">
            <a:avLst/>
          </a:prstGeom>
          <a:noFill/>
          <a:ln w="95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9" name="Oval 9"/>
          <p:cNvSpPr>
            <a:spLocks noChangeArrowheads="1"/>
          </p:cNvSpPr>
          <p:nvPr/>
        </p:nvSpPr>
        <p:spPr bwMode="auto">
          <a:xfrm>
            <a:off x="5537200" y="3505200"/>
            <a:ext cx="254000" cy="3810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0" name="Oval 10"/>
          <p:cNvSpPr>
            <a:spLocks noChangeArrowheads="1"/>
          </p:cNvSpPr>
          <p:nvPr/>
        </p:nvSpPr>
        <p:spPr bwMode="auto">
          <a:xfrm>
            <a:off x="6057900" y="3975100"/>
            <a:ext cx="304800" cy="304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1" name="Oval 11"/>
          <p:cNvSpPr>
            <a:spLocks noChangeArrowheads="1"/>
          </p:cNvSpPr>
          <p:nvPr/>
        </p:nvSpPr>
        <p:spPr bwMode="auto">
          <a:xfrm>
            <a:off x="7315200" y="4038600"/>
            <a:ext cx="304800" cy="304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2" name="Oval 12"/>
          <p:cNvSpPr>
            <a:spLocks noChangeArrowheads="1"/>
          </p:cNvSpPr>
          <p:nvPr/>
        </p:nvSpPr>
        <p:spPr bwMode="auto">
          <a:xfrm>
            <a:off x="8585200" y="4191000"/>
            <a:ext cx="304800" cy="304800"/>
          </a:xfrm>
          <a:prstGeom prst="ellipse">
            <a:avLst/>
          </a:prstGeom>
          <a:noFill/>
          <a:ln w="95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3" name="Rectangle 14"/>
          <p:cNvSpPr>
            <a:spLocks noChangeArrowheads="1"/>
          </p:cNvSpPr>
          <p:nvPr/>
        </p:nvSpPr>
        <p:spPr bwMode="auto">
          <a:xfrm>
            <a:off x="84138" y="46434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4" name="Rectangle 15"/>
          <p:cNvSpPr>
            <a:spLocks noChangeArrowheads="1"/>
          </p:cNvSpPr>
          <p:nvPr/>
        </p:nvSpPr>
        <p:spPr bwMode="auto">
          <a:xfrm>
            <a:off x="608013" y="46434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5" name="Rectangle 16"/>
          <p:cNvSpPr>
            <a:spLocks noChangeArrowheads="1"/>
          </p:cNvSpPr>
          <p:nvPr/>
        </p:nvSpPr>
        <p:spPr bwMode="auto">
          <a:xfrm>
            <a:off x="1133475" y="46434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6816" name="Group 20"/>
          <p:cNvGrpSpPr>
            <a:grpSpLocks/>
          </p:cNvGrpSpPr>
          <p:nvPr/>
        </p:nvGrpSpPr>
        <p:grpSpPr bwMode="auto">
          <a:xfrm>
            <a:off x="169863" y="4689475"/>
            <a:ext cx="77787" cy="320675"/>
            <a:chOff x="582" y="3489"/>
            <a:chExt cx="55" cy="239"/>
          </a:xfrm>
        </p:grpSpPr>
        <p:sp>
          <p:nvSpPr>
            <p:cNvPr id="76862" name="Line 18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3" name="Line 19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17" name="Group 24"/>
          <p:cNvGrpSpPr>
            <a:grpSpLocks/>
          </p:cNvGrpSpPr>
          <p:nvPr/>
        </p:nvGrpSpPr>
        <p:grpSpPr bwMode="auto">
          <a:xfrm>
            <a:off x="695325" y="4689475"/>
            <a:ext cx="77788" cy="315913"/>
            <a:chOff x="582" y="3489"/>
            <a:chExt cx="55" cy="239"/>
          </a:xfrm>
        </p:grpSpPr>
        <p:sp>
          <p:nvSpPr>
            <p:cNvPr id="76860" name="Line 25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1" name="Line 26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18" name="Group 27"/>
          <p:cNvGrpSpPr>
            <a:grpSpLocks/>
          </p:cNvGrpSpPr>
          <p:nvPr/>
        </p:nvGrpSpPr>
        <p:grpSpPr bwMode="auto">
          <a:xfrm>
            <a:off x="1211263" y="4697413"/>
            <a:ext cx="77787" cy="320675"/>
            <a:chOff x="582" y="3489"/>
            <a:chExt cx="55" cy="239"/>
          </a:xfrm>
        </p:grpSpPr>
        <p:sp>
          <p:nvSpPr>
            <p:cNvPr id="76858" name="Line 28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rgbClr val="0019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9" name="Line 29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rgbClr val="0019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19" name="Line 30"/>
          <p:cNvSpPr>
            <a:spLocks noChangeShapeType="1"/>
          </p:cNvSpPr>
          <p:nvPr/>
        </p:nvSpPr>
        <p:spPr bwMode="auto">
          <a:xfrm>
            <a:off x="1668463" y="4859338"/>
            <a:ext cx="371475" cy="4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20" name="Rectangle 31"/>
          <p:cNvSpPr>
            <a:spLocks noChangeArrowheads="1"/>
          </p:cNvSpPr>
          <p:nvPr/>
        </p:nvSpPr>
        <p:spPr bwMode="auto">
          <a:xfrm>
            <a:off x="2111375" y="4646613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21" name="Rectangle 32"/>
          <p:cNvSpPr>
            <a:spLocks noChangeArrowheads="1"/>
          </p:cNvSpPr>
          <p:nvPr/>
        </p:nvSpPr>
        <p:spPr bwMode="auto">
          <a:xfrm>
            <a:off x="2635250" y="4646613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22" name="Rectangle 33"/>
          <p:cNvSpPr>
            <a:spLocks noChangeArrowheads="1"/>
          </p:cNvSpPr>
          <p:nvPr/>
        </p:nvSpPr>
        <p:spPr bwMode="auto">
          <a:xfrm>
            <a:off x="3160713" y="4646613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6823" name="Group 34"/>
          <p:cNvGrpSpPr>
            <a:grpSpLocks/>
          </p:cNvGrpSpPr>
          <p:nvPr/>
        </p:nvGrpSpPr>
        <p:grpSpPr bwMode="auto">
          <a:xfrm>
            <a:off x="2197100" y="4692650"/>
            <a:ext cx="77788" cy="320675"/>
            <a:chOff x="582" y="3489"/>
            <a:chExt cx="55" cy="239"/>
          </a:xfrm>
        </p:grpSpPr>
        <p:sp>
          <p:nvSpPr>
            <p:cNvPr id="76856" name="Line 35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7" name="Line 36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24" name="Group 40"/>
          <p:cNvGrpSpPr>
            <a:grpSpLocks/>
          </p:cNvGrpSpPr>
          <p:nvPr/>
        </p:nvGrpSpPr>
        <p:grpSpPr bwMode="auto">
          <a:xfrm>
            <a:off x="2722563" y="4692650"/>
            <a:ext cx="77787" cy="315913"/>
            <a:chOff x="582" y="3489"/>
            <a:chExt cx="55" cy="239"/>
          </a:xfrm>
        </p:grpSpPr>
        <p:sp>
          <p:nvSpPr>
            <p:cNvPr id="76854" name="Line 41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5" name="Line 42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25" name="Rectangle 46"/>
          <p:cNvSpPr>
            <a:spLocks noChangeArrowheads="1"/>
          </p:cNvSpPr>
          <p:nvPr/>
        </p:nvSpPr>
        <p:spPr bwMode="auto">
          <a:xfrm>
            <a:off x="84138" y="57737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26" name="Rectangle 47"/>
          <p:cNvSpPr>
            <a:spLocks noChangeArrowheads="1"/>
          </p:cNvSpPr>
          <p:nvPr/>
        </p:nvSpPr>
        <p:spPr bwMode="auto">
          <a:xfrm>
            <a:off x="608013" y="57737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27" name="Rectangle 48"/>
          <p:cNvSpPr>
            <a:spLocks noChangeArrowheads="1"/>
          </p:cNvSpPr>
          <p:nvPr/>
        </p:nvSpPr>
        <p:spPr bwMode="auto">
          <a:xfrm>
            <a:off x="1133475" y="57737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6828" name="Group 49"/>
          <p:cNvGrpSpPr>
            <a:grpSpLocks/>
          </p:cNvGrpSpPr>
          <p:nvPr/>
        </p:nvGrpSpPr>
        <p:grpSpPr bwMode="auto">
          <a:xfrm>
            <a:off x="169863" y="5819775"/>
            <a:ext cx="77787" cy="320675"/>
            <a:chOff x="582" y="3489"/>
            <a:chExt cx="55" cy="239"/>
          </a:xfrm>
        </p:grpSpPr>
        <p:sp>
          <p:nvSpPr>
            <p:cNvPr id="76852" name="Line 50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3" name="Line 51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29" name="Group 52"/>
          <p:cNvGrpSpPr>
            <a:grpSpLocks/>
          </p:cNvGrpSpPr>
          <p:nvPr/>
        </p:nvGrpSpPr>
        <p:grpSpPr bwMode="auto">
          <a:xfrm rot="-10727564">
            <a:off x="268288" y="5845175"/>
            <a:ext cx="77787" cy="320675"/>
            <a:chOff x="582" y="3489"/>
            <a:chExt cx="55" cy="239"/>
          </a:xfrm>
        </p:grpSpPr>
        <p:sp>
          <p:nvSpPr>
            <p:cNvPr id="76850" name="Line 53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rgbClr val="0019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1" name="Line 54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rgbClr val="0019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30" name="Group 55"/>
          <p:cNvGrpSpPr>
            <a:grpSpLocks/>
          </p:cNvGrpSpPr>
          <p:nvPr/>
        </p:nvGrpSpPr>
        <p:grpSpPr bwMode="auto">
          <a:xfrm>
            <a:off x="695325" y="5819775"/>
            <a:ext cx="77788" cy="315913"/>
            <a:chOff x="582" y="3489"/>
            <a:chExt cx="55" cy="239"/>
          </a:xfrm>
        </p:grpSpPr>
        <p:sp>
          <p:nvSpPr>
            <p:cNvPr id="76848" name="Line 56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9" name="Line 57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31" name="Group 58"/>
          <p:cNvGrpSpPr>
            <a:grpSpLocks/>
          </p:cNvGrpSpPr>
          <p:nvPr/>
        </p:nvGrpSpPr>
        <p:grpSpPr bwMode="auto">
          <a:xfrm>
            <a:off x="1211263" y="5827713"/>
            <a:ext cx="77787" cy="320675"/>
            <a:chOff x="582" y="3489"/>
            <a:chExt cx="55" cy="239"/>
          </a:xfrm>
        </p:grpSpPr>
        <p:sp>
          <p:nvSpPr>
            <p:cNvPr id="76846" name="Line 59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7" name="Line 60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32" name="Line 61"/>
          <p:cNvSpPr>
            <a:spLocks noChangeShapeType="1"/>
          </p:cNvSpPr>
          <p:nvPr/>
        </p:nvSpPr>
        <p:spPr bwMode="auto">
          <a:xfrm>
            <a:off x="1668463" y="5989638"/>
            <a:ext cx="371475" cy="4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33" name="Rectangle 62"/>
          <p:cNvSpPr>
            <a:spLocks noChangeArrowheads="1"/>
          </p:cNvSpPr>
          <p:nvPr/>
        </p:nvSpPr>
        <p:spPr bwMode="auto">
          <a:xfrm>
            <a:off x="2111375" y="5776913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34" name="Rectangle 63"/>
          <p:cNvSpPr>
            <a:spLocks noChangeArrowheads="1"/>
          </p:cNvSpPr>
          <p:nvPr/>
        </p:nvSpPr>
        <p:spPr bwMode="auto">
          <a:xfrm>
            <a:off x="2635250" y="5776913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35" name="Rectangle 64"/>
          <p:cNvSpPr>
            <a:spLocks noChangeArrowheads="1"/>
          </p:cNvSpPr>
          <p:nvPr/>
        </p:nvSpPr>
        <p:spPr bwMode="auto">
          <a:xfrm>
            <a:off x="3160713" y="5776913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6836" name="Group 65"/>
          <p:cNvGrpSpPr>
            <a:grpSpLocks/>
          </p:cNvGrpSpPr>
          <p:nvPr/>
        </p:nvGrpSpPr>
        <p:grpSpPr bwMode="auto">
          <a:xfrm>
            <a:off x="2197100" y="5822950"/>
            <a:ext cx="77788" cy="320675"/>
            <a:chOff x="582" y="3489"/>
            <a:chExt cx="55" cy="239"/>
          </a:xfrm>
        </p:grpSpPr>
        <p:sp>
          <p:nvSpPr>
            <p:cNvPr id="76844" name="Line 66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5" name="Line 67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37" name="Group 68"/>
          <p:cNvGrpSpPr>
            <a:grpSpLocks/>
          </p:cNvGrpSpPr>
          <p:nvPr/>
        </p:nvGrpSpPr>
        <p:grpSpPr bwMode="auto">
          <a:xfrm>
            <a:off x="2722563" y="5822950"/>
            <a:ext cx="77787" cy="315913"/>
            <a:chOff x="582" y="3489"/>
            <a:chExt cx="55" cy="239"/>
          </a:xfrm>
        </p:grpSpPr>
        <p:sp>
          <p:nvSpPr>
            <p:cNvPr id="76842" name="Line 69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3" name="Line 70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838" name="Group 71"/>
          <p:cNvGrpSpPr>
            <a:grpSpLocks/>
          </p:cNvGrpSpPr>
          <p:nvPr/>
        </p:nvGrpSpPr>
        <p:grpSpPr bwMode="auto">
          <a:xfrm>
            <a:off x="3238500" y="5830888"/>
            <a:ext cx="77788" cy="320675"/>
            <a:chOff x="582" y="3489"/>
            <a:chExt cx="55" cy="239"/>
          </a:xfrm>
        </p:grpSpPr>
        <p:sp>
          <p:nvSpPr>
            <p:cNvPr id="76840" name="Line 72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1" name="Line 73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39" name="Text Box 74"/>
          <p:cNvSpPr txBox="1">
            <a:spLocks noChangeArrowheads="1"/>
          </p:cNvSpPr>
          <p:nvPr/>
        </p:nvSpPr>
        <p:spPr bwMode="auto">
          <a:xfrm>
            <a:off x="1230313" y="5141913"/>
            <a:ext cx="1166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versus: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Electron Affinity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Energy change accompanying addition of electron to gaseous atom:</a:t>
            </a:r>
          </a:p>
          <a:p>
            <a:pPr eaLnBrk="1" hangingPunct="1">
              <a:buFontTx/>
              <a:buNone/>
            </a:pPr>
            <a:endParaRPr lang="en-US" smtClean="0"/>
          </a:p>
          <a:p>
            <a:pPr algn="ctr" eaLnBrk="1" hangingPunct="1">
              <a:buFontTx/>
              <a:buNone/>
            </a:pPr>
            <a:r>
              <a:rPr lang="en-US" smtClean="0"/>
              <a:t>Cl + e</a:t>
            </a:r>
            <a:r>
              <a:rPr lang="en-US" baseline="30000" smtClean="0">
                <a:cs typeface="Arial" charset="0"/>
              </a:rPr>
              <a:t>−</a:t>
            </a:r>
            <a:r>
              <a:rPr lang="en-US" smtClean="0"/>
              <a:t> </a:t>
            </a:r>
            <a:r>
              <a:rPr lang="en-US" smtClean="0">
                <a:sym typeface="Symbol" pitchFamily="-106" charset="2"/>
              </a:rPr>
              <a:t> Cl</a:t>
            </a:r>
            <a:r>
              <a:rPr lang="en-US" baseline="30000" smtClean="0">
                <a:cs typeface="Arial" charset="0"/>
                <a:sym typeface="Symbol" pitchFamily="-106" charset="2"/>
              </a:rPr>
              <a:t>−</a:t>
            </a:r>
            <a:endParaRPr lang="en-US" smtClean="0">
              <a:cs typeface="Arial" charset="0"/>
              <a:sym typeface="Symbol" pitchFamily="-106" charset="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Development of Periodic Table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5486400"/>
            <a:ext cx="82296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smtClean="0"/>
              <a:t>	Dmitri Mendeleev and Lothar Meyer independently came to the same conclusion about how elements should be grouped.</a:t>
            </a:r>
          </a:p>
        </p:txBody>
      </p:sp>
      <p:pic>
        <p:nvPicPr>
          <p:cNvPr id="23556" name="Picture 5" descr="07_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4143"/>
          <a:stretch>
            <a:fillRect/>
          </a:stretch>
        </p:blipFill>
        <p:spPr>
          <a:xfrm>
            <a:off x="228600" y="990600"/>
            <a:ext cx="6400800" cy="4511675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1590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Trends in Electron Affinity</a:t>
            </a:r>
          </a:p>
        </p:txBody>
      </p:sp>
      <p:sp>
        <p:nvSpPr>
          <p:cNvPr id="808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93700" y="5448300"/>
            <a:ext cx="76581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	In general, electron affinity becomes more exothermic as you go from left to right across a row.</a:t>
            </a:r>
          </a:p>
        </p:txBody>
      </p:sp>
      <p:pic>
        <p:nvPicPr>
          <p:cNvPr id="80900" name="Picture 5" descr="07_1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3432"/>
          <a:stretch>
            <a:fillRect/>
          </a:stretch>
        </p:blipFill>
        <p:spPr>
          <a:xfrm>
            <a:off x="635000" y="749300"/>
            <a:ext cx="7554913" cy="478155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Trends in Electron Affinity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981200"/>
            <a:ext cx="3835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	There are also two discontinuities in this trend.</a:t>
            </a:r>
          </a:p>
        </p:txBody>
      </p:sp>
      <p:pic>
        <p:nvPicPr>
          <p:cNvPr id="82948" name="Picture 4" descr="07_1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3432"/>
          <a:stretch>
            <a:fillRect/>
          </a:stretch>
        </p:blipFill>
        <p:spPr>
          <a:xfrm>
            <a:off x="228600" y="2489200"/>
            <a:ext cx="4570413" cy="2892425"/>
          </a:xfrm>
        </p:spPr>
      </p:pic>
      <p:sp>
        <p:nvSpPr>
          <p:cNvPr id="82949" name="Oval 6"/>
          <p:cNvSpPr>
            <a:spLocks noChangeArrowheads="1"/>
          </p:cNvSpPr>
          <p:nvPr/>
        </p:nvSpPr>
        <p:spPr bwMode="auto">
          <a:xfrm>
            <a:off x="25400" y="2755900"/>
            <a:ext cx="1676400" cy="2819400"/>
          </a:xfrm>
          <a:prstGeom prst="ellipse">
            <a:avLst/>
          </a:prstGeom>
          <a:noFill/>
          <a:ln w="222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Oval 7"/>
          <p:cNvSpPr>
            <a:spLocks noChangeArrowheads="1"/>
          </p:cNvSpPr>
          <p:nvPr/>
        </p:nvSpPr>
        <p:spPr bwMode="auto">
          <a:xfrm>
            <a:off x="1828800" y="2755900"/>
            <a:ext cx="1676400" cy="2819400"/>
          </a:xfrm>
          <a:prstGeom prst="ellipse">
            <a:avLst/>
          </a:prstGeom>
          <a:noFill/>
          <a:ln w="222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Trends in Electron Affinity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981200"/>
            <a:ext cx="37338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The first occurs between Groups IA and IIA.</a:t>
            </a:r>
          </a:p>
          <a:p>
            <a:pPr lvl="1" eaLnBrk="1" hangingPunct="1"/>
            <a:r>
              <a:rPr lang="en-US" sz="2400" smtClean="0"/>
              <a:t>Added electron must go in </a:t>
            </a:r>
            <a:r>
              <a:rPr lang="en-US" sz="2400" i="1" smtClean="0"/>
              <a:t>p</a:t>
            </a:r>
            <a:r>
              <a:rPr lang="en-US" sz="2400" smtClean="0"/>
              <a:t>-orbital, not </a:t>
            </a:r>
            <a:r>
              <a:rPr lang="en-US" sz="2400" i="1" smtClean="0"/>
              <a:t>s</a:t>
            </a:r>
            <a:r>
              <a:rPr lang="en-US" sz="2400" smtClean="0"/>
              <a:t>-orbital.</a:t>
            </a:r>
          </a:p>
          <a:p>
            <a:pPr lvl="1" eaLnBrk="1" hangingPunct="1"/>
            <a:r>
              <a:rPr lang="en-US" sz="2400" smtClean="0"/>
              <a:t>Electron is farther from nucleus and feels repulsion from </a:t>
            </a:r>
            <a:r>
              <a:rPr lang="en-US" sz="2400" i="1" smtClean="0"/>
              <a:t>s</a:t>
            </a:r>
            <a:r>
              <a:rPr lang="en-US" sz="2400" smtClean="0"/>
              <a:t>-electrons.</a:t>
            </a:r>
          </a:p>
        </p:txBody>
      </p:sp>
      <p:pic>
        <p:nvPicPr>
          <p:cNvPr id="84996" name="Picture 4" descr="07_1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3432"/>
          <a:stretch>
            <a:fillRect/>
          </a:stretch>
        </p:blipFill>
        <p:spPr>
          <a:xfrm>
            <a:off x="228600" y="2489200"/>
            <a:ext cx="4570413" cy="2892425"/>
          </a:xfrm>
        </p:spPr>
      </p:pic>
      <p:sp>
        <p:nvSpPr>
          <p:cNvPr id="84997" name="Oval 5"/>
          <p:cNvSpPr>
            <a:spLocks noChangeArrowheads="1"/>
          </p:cNvSpPr>
          <p:nvPr/>
        </p:nvSpPr>
        <p:spPr bwMode="auto">
          <a:xfrm>
            <a:off x="25400" y="2755900"/>
            <a:ext cx="1676400" cy="2819400"/>
          </a:xfrm>
          <a:prstGeom prst="ellipse">
            <a:avLst/>
          </a:prstGeom>
          <a:noFill/>
          <a:ln w="222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8" name="Oval 6"/>
          <p:cNvSpPr>
            <a:spLocks noChangeArrowheads="1"/>
          </p:cNvSpPr>
          <p:nvPr/>
        </p:nvSpPr>
        <p:spPr bwMode="auto">
          <a:xfrm>
            <a:off x="1828800" y="2755900"/>
            <a:ext cx="1676400" cy="2819400"/>
          </a:xfrm>
          <a:prstGeom prst="ellipse">
            <a:avLst/>
          </a:prstGeom>
          <a:noFill/>
          <a:ln w="222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973138" y="56340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1497013" y="56340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2022475" y="56340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2" name="Line 10"/>
          <p:cNvSpPr>
            <a:spLocks noChangeShapeType="1"/>
          </p:cNvSpPr>
          <p:nvPr/>
        </p:nvSpPr>
        <p:spPr bwMode="auto">
          <a:xfrm>
            <a:off x="2557463" y="5849938"/>
            <a:ext cx="371475" cy="4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3508375" y="5637213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4032250" y="5637213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5" name="Rectangle 13"/>
          <p:cNvSpPr>
            <a:spLocks noChangeArrowheads="1"/>
          </p:cNvSpPr>
          <p:nvPr/>
        </p:nvSpPr>
        <p:spPr bwMode="auto">
          <a:xfrm>
            <a:off x="4557713" y="5637213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6" name="Rectangle 14"/>
          <p:cNvSpPr>
            <a:spLocks noChangeArrowheads="1"/>
          </p:cNvSpPr>
          <p:nvPr/>
        </p:nvSpPr>
        <p:spPr bwMode="auto">
          <a:xfrm>
            <a:off x="325438" y="62563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5007" name="Group 15"/>
          <p:cNvGrpSpPr>
            <a:grpSpLocks/>
          </p:cNvGrpSpPr>
          <p:nvPr/>
        </p:nvGrpSpPr>
        <p:grpSpPr bwMode="auto">
          <a:xfrm>
            <a:off x="411163" y="6302375"/>
            <a:ext cx="77787" cy="320675"/>
            <a:chOff x="582" y="3489"/>
            <a:chExt cx="55" cy="239"/>
          </a:xfrm>
        </p:grpSpPr>
        <p:sp>
          <p:nvSpPr>
            <p:cNvPr id="85021" name="Line 16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2" name="Line 17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5008" name="Group 18"/>
          <p:cNvGrpSpPr>
            <a:grpSpLocks/>
          </p:cNvGrpSpPr>
          <p:nvPr/>
        </p:nvGrpSpPr>
        <p:grpSpPr bwMode="auto">
          <a:xfrm rot="-10727564">
            <a:off x="509588" y="6327775"/>
            <a:ext cx="77787" cy="320675"/>
            <a:chOff x="582" y="3489"/>
            <a:chExt cx="55" cy="239"/>
          </a:xfrm>
        </p:grpSpPr>
        <p:sp>
          <p:nvSpPr>
            <p:cNvPr id="85019" name="Line 19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0" name="Line 20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009" name="Rectangle 21"/>
          <p:cNvSpPr>
            <a:spLocks noChangeArrowheads="1"/>
          </p:cNvSpPr>
          <p:nvPr/>
        </p:nvSpPr>
        <p:spPr bwMode="auto">
          <a:xfrm>
            <a:off x="2992438" y="6256338"/>
            <a:ext cx="406400" cy="406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5010" name="Group 22"/>
          <p:cNvGrpSpPr>
            <a:grpSpLocks/>
          </p:cNvGrpSpPr>
          <p:nvPr/>
        </p:nvGrpSpPr>
        <p:grpSpPr bwMode="auto">
          <a:xfrm>
            <a:off x="3078163" y="6302375"/>
            <a:ext cx="77787" cy="320675"/>
            <a:chOff x="582" y="3489"/>
            <a:chExt cx="55" cy="239"/>
          </a:xfrm>
        </p:grpSpPr>
        <p:sp>
          <p:nvSpPr>
            <p:cNvPr id="85017" name="Line 23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8" name="Line 24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5011" name="Group 25"/>
          <p:cNvGrpSpPr>
            <a:grpSpLocks/>
          </p:cNvGrpSpPr>
          <p:nvPr/>
        </p:nvGrpSpPr>
        <p:grpSpPr bwMode="auto">
          <a:xfrm rot="-10727564">
            <a:off x="3176588" y="6327775"/>
            <a:ext cx="77787" cy="320675"/>
            <a:chOff x="582" y="3489"/>
            <a:chExt cx="55" cy="239"/>
          </a:xfrm>
        </p:grpSpPr>
        <p:sp>
          <p:nvSpPr>
            <p:cNvPr id="85015" name="Line 26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6" name="Line 27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5012" name="Group 28"/>
          <p:cNvGrpSpPr>
            <a:grpSpLocks/>
          </p:cNvGrpSpPr>
          <p:nvPr/>
        </p:nvGrpSpPr>
        <p:grpSpPr bwMode="auto">
          <a:xfrm>
            <a:off x="3636963" y="5667375"/>
            <a:ext cx="77787" cy="320675"/>
            <a:chOff x="582" y="3489"/>
            <a:chExt cx="55" cy="239"/>
          </a:xfrm>
        </p:grpSpPr>
        <p:sp>
          <p:nvSpPr>
            <p:cNvPr id="85013" name="Line 29"/>
            <p:cNvSpPr>
              <a:spLocks noChangeShapeType="1"/>
            </p:cNvSpPr>
            <p:nvPr/>
          </p:nvSpPr>
          <p:spPr bwMode="auto">
            <a:xfrm flipV="1">
              <a:off x="582" y="3489"/>
              <a:ext cx="5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4" name="Line 30"/>
            <p:cNvSpPr>
              <a:spLocks noChangeShapeType="1"/>
            </p:cNvSpPr>
            <p:nvPr/>
          </p:nvSpPr>
          <p:spPr bwMode="auto">
            <a:xfrm>
              <a:off x="584" y="3489"/>
              <a:ext cx="53" cy="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Trends in Electron Affinity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981200"/>
            <a:ext cx="39624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The second occurs between Groups IVA and VA.</a:t>
            </a:r>
          </a:p>
          <a:p>
            <a:pPr lvl="1" eaLnBrk="1" hangingPunct="1"/>
            <a:r>
              <a:rPr lang="en-US" sz="2400" smtClean="0"/>
              <a:t>Group VA has no empty orbitals.</a:t>
            </a:r>
          </a:p>
          <a:p>
            <a:pPr lvl="1" eaLnBrk="1" hangingPunct="1"/>
            <a:r>
              <a:rPr lang="en-US" sz="2400" smtClean="0"/>
              <a:t>Extra electron must go into occupied orbital, creating repulsion.</a:t>
            </a:r>
          </a:p>
        </p:txBody>
      </p:sp>
      <p:pic>
        <p:nvPicPr>
          <p:cNvPr id="87044" name="Picture 4" descr="07_1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3432"/>
          <a:stretch>
            <a:fillRect/>
          </a:stretch>
        </p:blipFill>
        <p:spPr>
          <a:xfrm>
            <a:off x="228600" y="2489200"/>
            <a:ext cx="4570413" cy="2892425"/>
          </a:xfrm>
        </p:spPr>
      </p:pic>
      <p:sp>
        <p:nvSpPr>
          <p:cNvPr id="87045" name="Oval 5"/>
          <p:cNvSpPr>
            <a:spLocks noChangeArrowheads="1"/>
          </p:cNvSpPr>
          <p:nvPr/>
        </p:nvSpPr>
        <p:spPr bwMode="auto">
          <a:xfrm>
            <a:off x="25400" y="2755900"/>
            <a:ext cx="1676400" cy="2819400"/>
          </a:xfrm>
          <a:prstGeom prst="ellipse">
            <a:avLst/>
          </a:prstGeom>
          <a:noFill/>
          <a:ln w="22225">
            <a:solidFill>
              <a:srgbClr val="F4DBD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Oval 6"/>
          <p:cNvSpPr>
            <a:spLocks noChangeArrowheads="1"/>
          </p:cNvSpPr>
          <p:nvPr/>
        </p:nvSpPr>
        <p:spPr bwMode="auto">
          <a:xfrm>
            <a:off x="1828800" y="2755900"/>
            <a:ext cx="1676400" cy="2819400"/>
          </a:xfrm>
          <a:prstGeom prst="ellipse">
            <a:avLst/>
          </a:prstGeom>
          <a:noFill/>
          <a:ln w="22225">
            <a:solidFill>
              <a:srgbClr val="C82E3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Properties of Metals, Nonmetals,</a:t>
            </a:r>
            <a:br>
              <a:rPr lang="en-US" smtClean="0"/>
            </a:br>
            <a:r>
              <a:rPr lang="en-US" smtClean="0"/>
              <a:t>and Metalloids</a:t>
            </a:r>
          </a:p>
        </p:txBody>
      </p:sp>
      <p:pic>
        <p:nvPicPr>
          <p:cNvPr id="89091" name="Picture 4" descr="07_1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b="3764"/>
          <a:stretch>
            <a:fillRect/>
          </a:stretch>
        </p:blipFill>
        <p:spPr>
          <a:xfrm>
            <a:off x="855663" y="1985963"/>
            <a:ext cx="7840662" cy="487203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Metals versus Nonmetals</a:t>
            </a:r>
          </a:p>
        </p:txBody>
      </p:sp>
      <p:sp>
        <p:nvSpPr>
          <p:cNvPr id="91139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	Differences between metals and nonmetals tend to revolve around these properties.</a:t>
            </a:r>
          </a:p>
        </p:txBody>
      </p:sp>
      <p:pic>
        <p:nvPicPr>
          <p:cNvPr id="91140" name="Picture 5" descr="07_T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t="17953" b="9894"/>
          <a:stretch>
            <a:fillRect/>
          </a:stretch>
        </p:blipFill>
        <p:spPr>
          <a:xfrm>
            <a:off x="0" y="1981200"/>
            <a:ext cx="9144000" cy="1617663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320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Metals versus Nonmetals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0160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Metals tend to form cations.</a:t>
            </a:r>
          </a:p>
          <a:p>
            <a:pPr eaLnBrk="1" hangingPunct="1"/>
            <a:r>
              <a:rPr lang="en-US" sz="2800" smtClean="0"/>
              <a:t>Nonmetals tend to form anions.</a:t>
            </a:r>
          </a:p>
        </p:txBody>
      </p:sp>
      <p:pic>
        <p:nvPicPr>
          <p:cNvPr id="93188" name="Picture 5" descr="07_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8203"/>
          <a:stretch>
            <a:fillRect/>
          </a:stretch>
        </p:blipFill>
        <p:spPr>
          <a:xfrm>
            <a:off x="0" y="2006600"/>
            <a:ext cx="8843963" cy="3205163"/>
          </a:xfrm>
        </p:spPr>
      </p:pic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220663" y="5181600"/>
            <a:ext cx="829945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Note ions in s and p world all result from filling or empyting a subshell.</a:t>
            </a:r>
          </a:p>
          <a:p>
            <a:pPr>
              <a:spcBef>
                <a:spcPct val="50000"/>
              </a:spcBef>
            </a:pPr>
            <a:r>
              <a:rPr lang="en-US"/>
              <a:t>What about the transition metals?  What’s going on there? </a:t>
            </a:r>
          </a:p>
        </p:txBody>
      </p:sp>
      <p:sp>
        <p:nvSpPr>
          <p:cNvPr id="93190" name="Text Box 7"/>
          <p:cNvSpPr txBox="1">
            <a:spLocks noChangeArrowheads="1"/>
          </p:cNvSpPr>
          <p:nvPr/>
        </p:nvSpPr>
        <p:spPr bwMode="auto">
          <a:xfrm>
            <a:off x="1189038" y="2143125"/>
            <a:ext cx="53133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chemeClr val="hlink"/>
                </a:solidFill>
              </a:rPr>
              <a:t>The common elemental ions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635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Transition Metal ions</a:t>
            </a:r>
          </a:p>
        </p:txBody>
      </p:sp>
      <p:pic>
        <p:nvPicPr>
          <p:cNvPr id="95235" name="Picture 6" descr="07_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8203"/>
          <a:stretch>
            <a:fillRect/>
          </a:stretch>
        </p:blipFill>
        <p:spPr>
          <a:xfrm>
            <a:off x="0" y="846138"/>
            <a:ext cx="8843963" cy="3205162"/>
          </a:xfrm>
        </p:spPr>
      </p:pic>
      <p:sp>
        <p:nvSpPr>
          <p:cNvPr id="95236" name="Text Box 7"/>
          <p:cNvSpPr txBox="1">
            <a:spLocks noChangeArrowheads="1"/>
          </p:cNvSpPr>
          <p:nvPr/>
        </p:nvSpPr>
        <p:spPr bwMode="auto">
          <a:xfrm>
            <a:off x="212725" y="4052888"/>
            <a:ext cx="60801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Note:  many have +2 charge.</a:t>
            </a:r>
          </a:p>
          <a:p>
            <a:r>
              <a:rPr lang="en-US"/>
              <a:t>They actually lose </a:t>
            </a:r>
            <a:r>
              <a:rPr lang="en-US">
                <a:solidFill>
                  <a:srgbClr val="001996"/>
                </a:solidFill>
              </a:rPr>
              <a:t>all their ns</a:t>
            </a:r>
            <a:r>
              <a:rPr lang="en-US"/>
              <a:t> electrons first!</a:t>
            </a:r>
          </a:p>
          <a:p>
            <a:r>
              <a:rPr lang="en-US"/>
              <a:t>Mn --&gt; Mn</a:t>
            </a:r>
            <a:r>
              <a:rPr lang="en-US" baseline="30000"/>
              <a:t>2+</a:t>
            </a:r>
            <a:r>
              <a:rPr lang="en-US"/>
              <a:t>:  [Ar]4s</a:t>
            </a:r>
            <a:r>
              <a:rPr lang="en-US" baseline="30000"/>
              <a:t>2</a:t>
            </a:r>
            <a:r>
              <a:rPr lang="en-US"/>
              <a:t>3d</a:t>
            </a:r>
            <a:r>
              <a:rPr lang="en-US" baseline="30000"/>
              <a:t>5</a:t>
            </a:r>
            <a:r>
              <a:rPr lang="en-US"/>
              <a:t> ---&gt;   [Ar]3d</a:t>
            </a:r>
            <a:r>
              <a:rPr lang="en-US" baseline="30000"/>
              <a:t>5</a:t>
            </a:r>
            <a:r>
              <a:rPr lang="en-US"/>
              <a:t> </a:t>
            </a:r>
          </a:p>
          <a:p>
            <a:r>
              <a:rPr lang="en-US"/>
              <a:t>Cu --&gt; Cu</a:t>
            </a:r>
            <a:r>
              <a:rPr lang="en-US" baseline="30000"/>
              <a:t>+</a:t>
            </a:r>
            <a:r>
              <a:rPr lang="en-US"/>
              <a:t>  [Ar]4s</a:t>
            </a:r>
            <a:r>
              <a:rPr lang="en-US" baseline="30000"/>
              <a:t>2</a:t>
            </a:r>
            <a:r>
              <a:rPr lang="en-US"/>
              <a:t>3d</a:t>
            </a:r>
            <a:r>
              <a:rPr lang="en-US" baseline="30000"/>
              <a:t>9</a:t>
            </a:r>
            <a:r>
              <a:rPr lang="en-US"/>
              <a:t> ---&gt;   [Ar]3d</a:t>
            </a:r>
            <a:r>
              <a:rPr lang="en-US" baseline="30000"/>
              <a:t>10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Metals</a:t>
            </a:r>
          </a:p>
        </p:txBody>
      </p:sp>
      <p:sp>
        <p:nvSpPr>
          <p:cNvPr id="9728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	Tend to be lustrous, malleable, ductile, and good conductors of heat and electricity.</a:t>
            </a:r>
          </a:p>
        </p:txBody>
      </p:sp>
      <p:pic>
        <p:nvPicPr>
          <p:cNvPr id="97284" name="Picture 5" descr="07_1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4985"/>
          <a:stretch>
            <a:fillRect/>
          </a:stretch>
        </p:blipFill>
        <p:spPr>
          <a:xfrm>
            <a:off x="685800" y="2174875"/>
            <a:ext cx="3810000" cy="3540125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Metals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Compounds formed between metals and nonmetals tend to be ionic.</a:t>
            </a:r>
          </a:p>
          <a:p>
            <a:pPr eaLnBrk="1" hangingPunct="1"/>
            <a:r>
              <a:rPr lang="en-US" sz="2800" smtClean="0"/>
              <a:t>Metal oxides tend to be basic.</a:t>
            </a:r>
          </a:p>
        </p:txBody>
      </p:sp>
      <p:pic>
        <p:nvPicPr>
          <p:cNvPr id="99332" name="Picture 9" descr="07_16befor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245100" y="1752600"/>
            <a:ext cx="2714625" cy="2057400"/>
          </a:xfrm>
        </p:spPr>
      </p:pic>
      <p:pic>
        <p:nvPicPr>
          <p:cNvPr id="99333" name="Picture 10" descr="07_16after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5245100" y="3886200"/>
            <a:ext cx="2714625" cy="2055813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0955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Development of Periodic Table</a:t>
            </a:r>
          </a:p>
        </p:txBody>
      </p:sp>
      <p:pic>
        <p:nvPicPr>
          <p:cNvPr id="25603" name="Picture 4" descr="07_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4143"/>
          <a:stretch>
            <a:fillRect/>
          </a:stretch>
        </p:blipFill>
        <p:spPr>
          <a:xfrm>
            <a:off x="228600" y="625475"/>
            <a:ext cx="6400800" cy="4511675"/>
          </a:xfrm>
        </p:spPr>
      </p:pic>
      <p:sp>
        <p:nvSpPr>
          <p:cNvPr id="25604" name="Rectangle 6"/>
          <p:cNvSpPr>
            <a:spLocks noChangeArrowheads="1"/>
          </p:cNvSpPr>
          <p:nvPr/>
        </p:nvSpPr>
        <p:spPr bwMode="auto">
          <a:xfrm>
            <a:off x="0" y="5124450"/>
            <a:ext cx="8077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sz="2800">
                <a:solidFill>
                  <a:srgbClr val="C82E32"/>
                </a:solidFill>
              </a:rPr>
              <a:t>	</a:t>
            </a:r>
            <a:r>
              <a:rPr lang="en-US">
                <a:solidFill>
                  <a:srgbClr val="C82E32"/>
                </a:solidFill>
              </a:rPr>
              <a:t>Mendeleev, for instance, in 1871 predicted germanium (which he called eka-silicon) to have an atomic weight between that of zinc and arsenic, but with chemical properties similar to those of silicon.</a:t>
            </a:r>
          </a:p>
        </p:txBody>
      </p:sp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4800600" y="1847850"/>
            <a:ext cx="381000" cy="381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Nonmetals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Dull, brittle substances that are poor conductors of heat and electricity.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Tend to gain electrons in reactions with metals to acquire noble gas configuration.</a:t>
            </a:r>
          </a:p>
        </p:txBody>
      </p:sp>
      <p:pic>
        <p:nvPicPr>
          <p:cNvPr id="101380" name="Picture 5" descr="07_1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5484"/>
          <a:stretch>
            <a:fillRect/>
          </a:stretch>
        </p:blipFill>
        <p:spPr>
          <a:xfrm>
            <a:off x="152400" y="2363788"/>
            <a:ext cx="4343400" cy="2817812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Nonmetals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Substances containing only nonmetals are molecular compounds.</a:t>
            </a:r>
          </a:p>
          <a:p>
            <a:pPr eaLnBrk="1" hangingPunct="1"/>
            <a:r>
              <a:rPr lang="en-US" sz="2800" smtClean="0"/>
              <a:t>Most nonmetal oxides are acidic.</a:t>
            </a:r>
          </a:p>
        </p:txBody>
      </p:sp>
      <p:pic>
        <p:nvPicPr>
          <p:cNvPr id="103428" name="Picture 9" descr="07_18befor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0" y="1981200"/>
            <a:ext cx="1644650" cy="2276475"/>
          </a:xfrm>
        </p:spPr>
      </p:pic>
      <p:pic>
        <p:nvPicPr>
          <p:cNvPr id="103429" name="Picture 10" descr="07_18after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6372225" y="4114800"/>
            <a:ext cx="1608138" cy="227488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Metalloids</a:t>
            </a:r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Have some characteristics of metals, some of nonmetals.</a:t>
            </a:r>
          </a:p>
          <a:p>
            <a:pPr eaLnBrk="1" hangingPunct="1"/>
            <a:r>
              <a:rPr lang="en-US" sz="2800" smtClean="0"/>
              <a:t>For instance, silicon looks shiny, but is brittle and fairly poor conductor.</a:t>
            </a:r>
          </a:p>
        </p:txBody>
      </p:sp>
      <p:pic>
        <p:nvPicPr>
          <p:cNvPr id="105476" name="Picture 5" descr="07_19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4446"/>
          <a:stretch>
            <a:fillRect/>
          </a:stretch>
        </p:blipFill>
        <p:spPr>
          <a:xfrm>
            <a:off x="228600" y="2286000"/>
            <a:ext cx="4343400" cy="3249613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sz="6000" smtClean="0"/>
              <a:t>Group Trends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Alkali Metals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Soft, metallic solids.</a:t>
            </a:r>
          </a:p>
          <a:p>
            <a:pPr eaLnBrk="1" hangingPunct="1"/>
            <a:r>
              <a:rPr lang="en-US" sz="2800" smtClean="0"/>
              <a:t>Name comes from Arabic word for ashes.</a:t>
            </a:r>
          </a:p>
        </p:txBody>
      </p:sp>
      <p:pic>
        <p:nvPicPr>
          <p:cNvPr id="109572" name="Picture 5" descr="07_2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5556"/>
          <a:stretch>
            <a:fillRect/>
          </a:stretch>
        </p:blipFill>
        <p:spPr>
          <a:xfrm>
            <a:off x="4819650" y="1828800"/>
            <a:ext cx="3467100" cy="38862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Alkali Metals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Found only as compounds in nature.</a:t>
            </a:r>
          </a:p>
          <a:p>
            <a:pPr eaLnBrk="1" hangingPunct="1"/>
            <a:r>
              <a:rPr lang="en-US" sz="2800" smtClean="0"/>
              <a:t>Have low densities and melting points.</a:t>
            </a:r>
          </a:p>
          <a:p>
            <a:pPr eaLnBrk="1" hangingPunct="1"/>
            <a:r>
              <a:rPr lang="en-US" sz="2800" smtClean="0"/>
              <a:t>Also have low ionization energies.</a:t>
            </a:r>
          </a:p>
        </p:txBody>
      </p:sp>
      <p:pic>
        <p:nvPicPr>
          <p:cNvPr id="111620" name="Picture 5" descr="07_T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t="15384" b="7819"/>
          <a:stretch>
            <a:fillRect/>
          </a:stretch>
        </p:blipFill>
        <p:spPr>
          <a:xfrm>
            <a:off x="390525" y="3640138"/>
            <a:ext cx="8128000" cy="2227262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Alkali Metals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4876800"/>
            <a:ext cx="8839200" cy="83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	Their reactions with water are famously exothermic.</a:t>
            </a:r>
          </a:p>
        </p:txBody>
      </p:sp>
      <p:pic>
        <p:nvPicPr>
          <p:cNvPr id="113668" name="Picture 8" descr="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74738" y="1905000"/>
            <a:ext cx="6992937" cy="2741613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Alkali Metals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52600"/>
            <a:ext cx="7772400" cy="2743200"/>
          </a:xfrm>
        </p:spPr>
        <p:txBody>
          <a:bodyPr/>
          <a:lstStyle/>
          <a:p>
            <a:pPr eaLnBrk="1" hangingPunct="1"/>
            <a:r>
              <a:rPr lang="en-US" sz="2800" smtClean="0"/>
              <a:t>Alkali metals (except Li) react with oxygen to form peroxides.</a:t>
            </a:r>
          </a:p>
          <a:p>
            <a:pPr eaLnBrk="1" hangingPunct="1"/>
            <a:r>
              <a:rPr lang="en-US" sz="2800" smtClean="0"/>
              <a:t>K, Rb, and Cs also form superoxides:</a:t>
            </a:r>
          </a:p>
          <a:p>
            <a:pPr algn="ctr" eaLnBrk="1" hangingPunct="1">
              <a:buFontTx/>
              <a:buNone/>
            </a:pPr>
            <a:r>
              <a:rPr lang="en-US" sz="2800" smtClean="0"/>
              <a:t>K + O</a:t>
            </a:r>
            <a:r>
              <a:rPr lang="en-US" sz="2800" baseline="-25000" smtClean="0"/>
              <a:t>2</a:t>
            </a:r>
            <a:r>
              <a:rPr lang="en-US" sz="2800" smtClean="0"/>
              <a:t> </a:t>
            </a:r>
            <a:r>
              <a:rPr lang="en-US" sz="2800" smtClean="0">
                <a:sym typeface="Symbol" pitchFamily="-106" charset="2"/>
              </a:rPr>
              <a:t> KO</a:t>
            </a:r>
            <a:r>
              <a:rPr lang="en-US" sz="2800" baseline="-25000" smtClean="0">
                <a:sym typeface="Symbol" pitchFamily="-106" charset="2"/>
              </a:rPr>
              <a:t>2</a:t>
            </a:r>
            <a:endParaRPr lang="en-US" sz="2800" smtClean="0">
              <a:solidFill>
                <a:srgbClr val="001996"/>
              </a:solidFill>
              <a:sym typeface="Symbol" pitchFamily="-106" charset="2"/>
            </a:endParaRPr>
          </a:p>
          <a:p>
            <a:pPr eaLnBrk="1" hangingPunct="1"/>
            <a:r>
              <a:rPr lang="en-US" sz="2800" smtClean="0">
                <a:sym typeface="Symbol" pitchFamily="-106" charset="2"/>
              </a:rPr>
              <a:t>Produce bright colors when placed in flame.</a:t>
            </a:r>
          </a:p>
        </p:txBody>
      </p:sp>
      <p:pic>
        <p:nvPicPr>
          <p:cNvPr id="115716" name="Picture 5" descr="07_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11539"/>
          <a:stretch>
            <a:fillRect/>
          </a:stretch>
        </p:blipFill>
        <p:spPr>
          <a:xfrm>
            <a:off x="228600" y="4511675"/>
            <a:ext cx="4953000" cy="2193925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Alkaline Earth Metals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Have higher densities and melting points than alkali metals.</a:t>
            </a:r>
          </a:p>
          <a:p>
            <a:pPr eaLnBrk="1" hangingPunct="1"/>
            <a:r>
              <a:rPr lang="en-US" sz="2800" smtClean="0"/>
              <a:t>Have low ionization energies, but not as low as alkali metals.</a:t>
            </a:r>
          </a:p>
        </p:txBody>
      </p:sp>
      <p:pic>
        <p:nvPicPr>
          <p:cNvPr id="117764" name="Picture 5" descr="07_T0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t="15498" b="7608"/>
          <a:stretch>
            <a:fillRect/>
          </a:stretch>
        </p:blipFill>
        <p:spPr>
          <a:xfrm>
            <a:off x="246063" y="1057275"/>
            <a:ext cx="8897937" cy="218598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Alkaline Earth Metals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Be</a:t>
            </a:r>
            <a:r>
              <a:rPr lang="en-US" sz="2800" smtClean="0">
                <a:solidFill>
                  <a:srgbClr val="001996"/>
                </a:solidFill>
              </a:rPr>
              <a:t> </a:t>
            </a:r>
            <a:r>
              <a:rPr lang="en-US" sz="2800" smtClean="0"/>
              <a:t>does not react with water, Mg reacts only with steam, but others react readily with water.</a:t>
            </a:r>
          </a:p>
          <a:p>
            <a:pPr eaLnBrk="1" hangingPunct="1"/>
            <a:r>
              <a:rPr lang="en-US" sz="2800" smtClean="0"/>
              <a:t>Reactivity tends to increase as go down group.</a:t>
            </a:r>
          </a:p>
        </p:txBody>
      </p:sp>
      <p:pic>
        <p:nvPicPr>
          <p:cNvPr id="119812" name="Picture 5" descr="07_2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3703"/>
          <a:stretch>
            <a:fillRect/>
          </a:stretch>
        </p:blipFill>
        <p:spPr>
          <a:xfrm>
            <a:off x="4889500" y="1828800"/>
            <a:ext cx="3325813" cy="39624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Development of Periodic Table</a:t>
            </a:r>
          </a:p>
        </p:txBody>
      </p:sp>
      <p:pic>
        <p:nvPicPr>
          <p:cNvPr id="27651" name="Picture 5" descr="07_T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t="16068" b="6235"/>
          <a:stretch>
            <a:fillRect/>
          </a:stretch>
        </p:blipFill>
        <p:spPr>
          <a:xfrm>
            <a:off x="558800" y="1749425"/>
            <a:ext cx="8007350" cy="3275013"/>
          </a:xfrm>
        </p:spPr>
      </p:pic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1312863" y="5280025"/>
            <a:ext cx="585946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Mendeleev’s prediction was on the money</a:t>
            </a:r>
          </a:p>
          <a:p>
            <a:endParaRPr lang="en-US"/>
          </a:p>
          <a:p>
            <a:r>
              <a:rPr lang="en-US"/>
              <a:t>But why?  (Mendeleev had no clue).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Group 6A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Oxygen, sulfur, and selenium are nonmetals.</a:t>
            </a:r>
          </a:p>
          <a:p>
            <a:pPr eaLnBrk="1" hangingPunct="1"/>
            <a:r>
              <a:rPr lang="en-US" sz="2800" smtClean="0"/>
              <a:t>Tellurium is a metalloid.</a:t>
            </a:r>
          </a:p>
          <a:p>
            <a:pPr eaLnBrk="1" hangingPunct="1"/>
            <a:r>
              <a:rPr lang="en-US" sz="2800" smtClean="0"/>
              <a:t>The radioactive polonium is a metal.</a:t>
            </a:r>
          </a:p>
        </p:txBody>
      </p:sp>
      <p:pic>
        <p:nvPicPr>
          <p:cNvPr id="121860" name="Picture 10" descr="07_T0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t="15263" b="7776"/>
          <a:stretch>
            <a:fillRect/>
          </a:stretch>
        </p:blipFill>
        <p:spPr>
          <a:xfrm>
            <a:off x="298450" y="1752600"/>
            <a:ext cx="8547100" cy="2055813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Oxygen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1828800"/>
            <a:ext cx="44958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Two allotropes: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</a:t>
            </a:r>
            <a:r>
              <a:rPr lang="en-US" sz="2400" baseline="-25000" smtClean="0"/>
              <a:t>2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</a:t>
            </a:r>
            <a:r>
              <a:rPr lang="en-US" sz="2400" baseline="-25000" smtClean="0"/>
              <a:t>3</a:t>
            </a:r>
            <a:r>
              <a:rPr lang="en-US" sz="2400" smtClean="0"/>
              <a:t>, ozone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Three anions: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</a:t>
            </a:r>
            <a:r>
              <a:rPr lang="en-US" sz="2400" baseline="30000" smtClean="0"/>
              <a:t>2</a:t>
            </a:r>
            <a:r>
              <a:rPr lang="en-US" sz="2400" baseline="30000" smtClean="0">
                <a:cs typeface="Arial" charset="0"/>
              </a:rPr>
              <a:t>−</a:t>
            </a:r>
            <a:r>
              <a:rPr lang="en-US" sz="2400" smtClean="0"/>
              <a:t>, oxide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</a:t>
            </a:r>
            <a:r>
              <a:rPr lang="en-US" sz="2400" baseline="-25000" smtClean="0"/>
              <a:t>2</a:t>
            </a:r>
            <a:r>
              <a:rPr lang="en-US" sz="2400" baseline="30000" smtClean="0"/>
              <a:t>2</a:t>
            </a:r>
            <a:r>
              <a:rPr lang="en-US" sz="2400" baseline="30000" smtClean="0">
                <a:cs typeface="Arial" charset="0"/>
              </a:rPr>
              <a:t>−</a:t>
            </a:r>
            <a:r>
              <a:rPr lang="en-US" sz="2400" smtClean="0"/>
              <a:t>, peroxide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</a:t>
            </a:r>
            <a:r>
              <a:rPr lang="en-US" sz="2400" baseline="-25000" smtClean="0"/>
              <a:t>2</a:t>
            </a:r>
            <a:r>
              <a:rPr lang="en-US" sz="2400" baseline="30000" smtClean="0"/>
              <a:t>1</a:t>
            </a:r>
            <a:r>
              <a:rPr lang="en-US" sz="2400" baseline="30000" smtClean="0">
                <a:cs typeface="Arial" charset="0"/>
              </a:rPr>
              <a:t>−</a:t>
            </a:r>
            <a:r>
              <a:rPr lang="en-US" sz="2400" smtClean="0"/>
              <a:t>, superoxide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Tends to take electrons from other elements (oxidation)</a:t>
            </a:r>
          </a:p>
        </p:txBody>
      </p:sp>
      <p:pic>
        <p:nvPicPr>
          <p:cNvPr id="123908" name="Picture 6" descr="22_18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4440"/>
          <a:stretch>
            <a:fillRect/>
          </a:stretch>
        </p:blipFill>
        <p:spPr>
          <a:xfrm>
            <a:off x="685800" y="2284413"/>
            <a:ext cx="3117850" cy="27432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3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3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3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3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3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Sulfur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3048000"/>
            <a:ext cx="3810000" cy="2590800"/>
          </a:xfrm>
        </p:spPr>
        <p:txBody>
          <a:bodyPr/>
          <a:lstStyle/>
          <a:p>
            <a:pPr eaLnBrk="1" hangingPunct="1"/>
            <a:r>
              <a:rPr lang="en-US" sz="2800" smtClean="0"/>
              <a:t>Weaker oxidizing agent than oxygen.</a:t>
            </a:r>
          </a:p>
          <a:p>
            <a:pPr eaLnBrk="1" hangingPunct="1"/>
            <a:r>
              <a:rPr lang="en-US" sz="2800" smtClean="0"/>
              <a:t>Most stable allotrope is S</a:t>
            </a:r>
            <a:r>
              <a:rPr lang="en-US" sz="2800" baseline="-25000" smtClean="0"/>
              <a:t>8</a:t>
            </a:r>
            <a:r>
              <a:rPr lang="en-US" sz="2800" smtClean="0"/>
              <a:t>, a ringed molecule.</a:t>
            </a:r>
          </a:p>
        </p:txBody>
      </p:sp>
      <p:pic>
        <p:nvPicPr>
          <p:cNvPr id="125956" name="Picture 5" descr="07_3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6816"/>
          <a:stretch>
            <a:fillRect/>
          </a:stretch>
        </p:blipFill>
        <p:spPr>
          <a:xfrm>
            <a:off x="3962400" y="1524000"/>
            <a:ext cx="4876800" cy="25273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Group VIIA:  Halogens</a:t>
            </a: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Prototypical nonmetals</a:t>
            </a:r>
          </a:p>
          <a:p>
            <a:pPr eaLnBrk="1" hangingPunct="1"/>
            <a:r>
              <a:rPr lang="en-US" sz="2800" smtClean="0"/>
              <a:t>Name comes from the Greek </a:t>
            </a:r>
            <a:r>
              <a:rPr lang="en-US" sz="2800" i="1" smtClean="0"/>
              <a:t>halos</a:t>
            </a:r>
            <a:r>
              <a:rPr lang="en-US" sz="2800" smtClean="0"/>
              <a:t> and </a:t>
            </a:r>
            <a:r>
              <a:rPr lang="en-US" sz="2800" i="1" smtClean="0"/>
              <a:t>gennao</a:t>
            </a:r>
            <a:r>
              <a:rPr lang="en-US" sz="2800" smtClean="0"/>
              <a:t>:  “salt formers”</a:t>
            </a:r>
          </a:p>
        </p:txBody>
      </p:sp>
      <p:pic>
        <p:nvPicPr>
          <p:cNvPr id="128004" name="Picture 5" descr="07_T0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t="19200" b="7800"/>
          <a:stretch>
            <a:fillRect/>
          </a:stretch>
        </p:blipFill>
        <p:spPr>
          <a:xfrm>
            <a:off x="388938" y="1981200"/>
            <a:ext cx="8364537" cy="1831975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Group VIIA:  Halogens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657600" y="1981200"/>
            <a:ext cx="48006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Large, negative electron affinities</a:t>
            </a:r>
          </a:p>
          <a:p>
            <a:pPr lvl="1" eaLnBrk="1" hangingPunct="1"/>
            <a:r>
              <a:rPr lang="en-US" sz="2400" smtClean="0"/>
              <a:t>Therefore, tend to oxidize other elements easily</a:t>
            </a:r>
          </a:p>
          <a:p>
            <a:pPr eaLnBrk="1" hangingPunct="1"/>
            <a:r>
              <a:rPr lang="en-US" sz="2800" smtClean="0"/>
              <a:t>React directly with metals to form metal halides</a:t>
            </a:r>
          </a:p>
          <a:p>
            <a:pPr eaLnBrk="1" hangingPunct="1"/>
            <a:r>
              <a:rPr lang="en-US" sz="2800" smtClean="0"/>
              <a:t>Chlorine added to water supplies to serve as disinfectant</a:t>
            </a:r>
          </a:p>
        </p:txBody>
      </p:sp>
      <p:pic>
        <p:nvPicPr>
          <p:cNvPr id="130052" name="Picture 5" descr="07_3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3703"/>
          <a:stretch>
            <a:fillRect/>
          </a:stretch>
        </p:blipFill>
        <p:spPr>
          <a:xfrm>
            <a:off x="304800" y="1905000"/>
            <a:ext cx="2057400" cy="39624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6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Group VIIIA:  Noble Gases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114800"/>
            <a:ext cx="7772400" cy="2362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Astronomical ionization energies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Positive electron affinities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Therefore, relatively unreactive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Monatomic gases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</p:txBody>
      </p:sp>
      <p:pic>
        <p:nvPicPr>
          <p:cNvPr id="132100" name="Picture 5" descr="07_T08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t="15413" b="7706"/>
          <a:stretch>
            <a:fillRect/>
          </a:stretch>
        </p:blipFill>
        <p:spPr>
          <a:xfrm>
            <a:off x="1670050" y="1905000"/>
            <a:ext cx="5803900" cy="182403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7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Group VIIIA:  Noble Gases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981200"/>
            <a:ext cx="4419600" cy="4648200"/>
          </a:xfrm>
        </p:spPr>
        <p:txBody>
          <a:bodyPr/>
          <a:lstStyle/>
          <a:p>
            <a:pPr eaLnBrk="1" hangingPunct="1"/>
            <a:r>
              <a:rPr lang="en-US" sz="2800" smtClean="0"/>
              <a:t>Xe forms three compounds:</a:t>
            </a:r>
          </a:p>
          <a:p>
            <a:pPr lvl="1" eaLnBrk="1" hangingPunct="1"/>
            <a:r>
              <a:rPr lang="en-US" sz="2400" smtClean="0"/>
              <a:t>XeF</a:t>
            </a:r>
            <a:r>
              <a:rPr lang="en-US" sz="2400" baseline="-25000" smtClean="0"/>
              <a:t>2</a:t>
            </a:r>
            <a:endParaRPr lang="en-US" sz="2400" smtClean="0"/>
          </a:p>
          <a:p>
            <a:pPr lvl="1" eaLnBrk="1" hangingPunct="1"/>
            <a:r>
              <a:rPr lang="en-US" sz="2400" smtClean="0"/>
              <a:t>XeF</a:t>
            </a:r>
            <a:r>
              <a:rPr lang="en-US" sz="2400" baseline="-25000" smtClean="0"/>
              <a:t>4</a:t>
            </a:r>
            <a:r>
              <a:rPr lang="en-US" sz="2400" smtClean="0"/>
              <a:t> (at right)</a:t>
            </a:r>
          </a:p>
          <a:p>
            <a:pPr lvl="1" eaLnBrk="1" hangingPunct="1"/>
            <a:r>
              <a:rPr lang="en-US" sz="2400" smtClean="0"/>
              <a:t>XeF</a:t>
            </a:r>
            <a:r>
              <a:rPr lang="en-US" sz="2400" baseline="-25000" smtClean="0"/>
              <a:t>6</a:t>
            </a:r>
            <a:endParaRPr lang="en-US" sz="2400" smtClean="0"/>
          </a:p>
          <a:p>
            <a:pPr eaLnBrk="1" hangingPunct="1"/>
            <a:r>
              <a:rPr lang="en-US" sz="2800" smtClean="0"/>
              <a:t>Kr forms only one stable compound:</a:t>
            </a:r>
          </a:p>
          <a:p>
            <a:pPr lvl="1" eaLnBrk="1" hangingPunct="1"/>
            <a:r>
              <a:rPr lang="en-US" sz="2400" smtClean="0"/>
              <a:t>KrF</a:t>
            </a:r>
            <a:r>
              <a:rPr lang="en-US" sz="2400" baseline="-25000" smtClean="0"/>
              <a:t>2</a:t>
            </a:r>
            <a:endParaRPr lang="en-US" sz="2400" smtClean="0"/>
          </a:p>
          <a:p>
            <a:pPr eaLnBrk="1" hangingPunct="1"/>
            <a:r>
              <a:rPr lang="en-US" sz="2800" smtClean="0"/>
              <a:t>The unstable HArF was synthesized in 2000.</a:t>
            </a:r>
          </a:p>
        </p:txBody>
      </p:sp>
      <p:pic>
        <p:nvPicPr>
          <p:cNvPr id="134148" name="Picture 5" descr="07_3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4005"/>
          <a:stretch>
            <a:fillRect/>
          </a:stretch>
        </p:blipFill>
        <p:spPr>
          <a:xfrm>
            <a:off x="4648200" y="1863725"/>
            <a:ext cx="4191000" cy="3851275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6" name="Picture 7" descr="06_2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b="3741"/>
          <a:stretch>
            <a:fillRect/>
          </a:stretch>
        </p:blipFill>
        <p:spPr>
          <a:xfrm>
            <a:off x="1354138" y="2130425"/>
            <a:ext cx="6362700" cy="450215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0738" y="914400"/>
            <a:ext cx="77724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Periodic trends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Effective nuclear charge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trends in atomic radius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trends in ion radius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Ionization energy, trends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electron affinity, trends.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Periodic Trends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 this chapter we’ll explain why</a:t>
            </a:r>
          </a:p>
          <a:p>
            <a:pPr eaLnBrk="1" hangingPunct="1"/>
            <a:r>
              <a:rPr lang="en-US" smtClean="0"/>
              <a:t>We’ll then rationalize observed trends in</a:t>
            </a:r>
          </a:p>
          <a:p>
            <a:pPr lvl="1" eaLnBrk="1" hangingPunct="1"/>
            <a:r>
              <a:rPr lang="en-US" smtClean="0"/>
              <a:t>Sizes of atoms and ions.</a:t>
            </a:r>
          </a:p>
          <a:p>
            <a:pPr lvl="1" eaLnBrk="1" hangingPunct="1"/>
            <a:r>
              <a:rPr lang="en-US" smtClean="0"/>
              <a:t>Ionization energy.</a:t>
            </a:r>
          </a:p>
          <a:p>
            <a:pPr lvl="1" eaLnBrk="1" hangingPunct="1"/>
            <a:r>
              <a:rPr lang="en-US" smtClean="0"/>
              <a:t>Electron affinity.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Effective Nuclear Charge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14863" y="949325"/>
            <a:ext cx="4267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In a many-electron atom, electrons are both attracted to the nucleus and repelled by other electrons.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nuclear charge that an electron “feels” depends on both factors.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It’s called Effective nuclear charge.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electrons in lower energy levels “shield” outer electrons from positive charge of nucleus.</a:t>
            </a:r>
          </a:p>
        </p:txBody>
      </p:sp>
      <p:pic>
        <p:nvPicPr>
          <p:cNvPr id="31748" name="Picture 5" descr="07_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9259"/>
          <a:stretch>
            <a:fillRect/>
          </a:stretch>
        </p:blipFill>
        <p:spPr>
          <a:xfrm>
            <a:off x="381000" y="2057400"/>
            <a:ext cx="4075113" cy="4267200"/>
          </a:xfrm>
        </p:spPr>
      </p:pic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376238" y="1430338"/>
            <a:ext cx="426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Na atom looks like this: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Effective Nuclear Charge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2672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	The effective nuclear charge, </a:t>
            </a:r>
            <a:r>
              <a:rPr lang="en-US" sz="2800" i="1" smtClean="0"/>
              <a:t>Z</a:t>
            </a:r>
            <a:r>
              <a:rPr lang="en-US" sz="2800" baseline="-25000" smtClean="0"/>
              <a:t>eff</a:t>
            </a:r>
            <a:r>
              <a:rPr lang="en-US" sz="2800" smtClean="0"/>
              <a:t>, is:</a:t>
            </a:r>
          </a:p>
          <a:p>
            <a:pPr eaLnBrk="1" hangingPunct="1">
              <a:buFontTx/>
              <a:buNone/>
            </a:pPr>
            <a:r>
              <a:rPr lang="en-US" sz="2800" i="1" smtClean="0"/>
              <a:t>Z</a:t>
            </a:r>
            <a:r>
              <a:rPr lang="en-US" sz="2800" baseline="-25000" smtClean="0"/>
              <a:t>eff</a:t>
            </a:r>
            <a:r>
              <a:rPr lang="en-US" sz="2800" smtClean="0"/>
              <a:t> = </a:t>
            </a:r>
            <a:r>
              <a:rPr lang="en-US" sz="2800" i="1" smtClean="0"/>
              <a:t>Z</a:t>
            </a:r>
            <a:r>
              <a:rPr lang="en-US" sz="2800" smtClean="0"/>
              <a:t> </a:t>
            </a:r>
            <a:r>
              <a:rPr lang="en-US" sz="2800" smtClean="0">
                <a:cs typeface="Arial" charset="0"/>
              </a:rPr>
              <a:t>−</a:t>
            </a:r>
            <a:r>
              <a:rPr lang="en-US" sz="2800" smtClean="0"/>
              <a:t> </a:t>
            </a:r>
            <a:r>
              <a:rPr lang="en-US" sz="2800" i="1" smtClean="0"/>
              <a:t>S</a:t>
            </a:r>
            <a:r>
              <a:rPr lang="en-US" sz="2800" smtClean="0"/>
              <a:t> </a:t>
            </a:r>
          </a:p>
          <a:p>
            <a:pPr eaLnBrk="1" hangingPunct="1">
              <a:buFontTx/>
              <a:buNone/>
            </a:pPr>
            <a:r>
              <a:rPr lang="en-US" sz="2800" smtClean="0"/>
              <a:t>Where: </a:t>
            </a:r>
          </a:p>
          <a:p>
            <a:pPr eaLnBrk="1" hangingPunct="1">
              <a:buFontTx/>
              <a:buNone/>
            </a:pPr>
            <a:r>
              <a:rPr lang="en-US" sz="2800" i="1" smtClean="0"/>
              <a:t>Z</a:t>
            </a:r>
            <a:r>
              <a:rPr lang="en-US" sz="2800" smtClean="0"/>
              <a:t> = atomic number  </a:t>
            </a:r>
          </a:p>
          <a:p>
            <a:pPr eaLnBrk="1" hangingPunct="1">
              <a:buFontTx/>
              <a:buNone/>
            </a:pPr>
            <a:r>
              <a:rPr lang="en-US" sz="2800" i="1" smtClean="0"/>
              <a:t>S</a:t>
            </a:r>
            <a:r>
              <a:rPr lang="en-US" sz="2800" smtClean="0"/>
              <a:t> = screening constant, usually close to the number of inner (n-1) electrons.</a:t>
            </a:r>
          </a:p>
        </p:txBody>
      </p:sp>
      <p:pic>
        <p:nvPicPr>
          <p:cNvPr id="33796" name="Picture 4" descr="07_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b="9259"/>
          <a:stretch>
            <a:fillRect/>
          </a:stretch>
        </p:blipFill>
        <p:spPr>
          <a:xfrm>
            <a:off x="0" y="1790700"/>
            <a:ext cx="4584700" cy="4800600"/>
          </a:xfrm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363663" y="1611313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Na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1152525"/>
            <a:ext cx="8110538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Example:  Which element’s outer shell or “valence” electrons is predicted to have the largest Effective nuclear charge?   Kr, Cl or O?</a:t>
            </a:r>
          </a:p>
          <a:p>
            <a:pPr eaLnBrk="1" hangingPunct="1"/>
            <a:endParaRPr lang="en-US" sz="2800" smtClean="0"/>
          </a:p>
          <a:p>
            <a:pPr eaLnBrk="1" hangingPunct="1"/>
            <a:endParaRPr lang="en-US" sz="2800" smtClean="0"/>
          </a:p>
        </p:txBody>
      </p:sp>
      <p:sp>
        <p:nvSpPr>
          <p:cNvPr id="3584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Effective Nuclear Charge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1558</Words>
  <Application>Microsoft Office PowerPoint</Application>
  <PresentationFormat>On-screen Show (4:3)</PresentationFormat>
  <Paragraphs>291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ＭＳ Ｐゴシック</vt:lpstr>
      <vt:lpstr>Wingdings</vt:lpstr>
      <vt:lpstr>Times New Roman</vt:lpstr>
      <vt:lpstr>Symbol</vt:lpstr>
      <vt:lpstr>Blank Presentation</vt:lpstr>
      <vt:lpstr> Periodic Properties of the Elements</vt:lpstr>
      <vt:lpstr>Development of Periodic Table</vt:lpstr>
      <vt:lpstr>Development of Periodic Table</vt:lpstr>
      <vt:lpstr>Development of Periodic Table</vt:lpstr>
      <vt:lpstr>Development of Periodic Table</vt:lpstr>
      <vt:lpstr>Periodic Trends</vt:lpstr>
      <vt:lpstr>Effective Nuclear Charge</vt:lpstr>
      <vt:lpstr>Effective Nuclear Charge</vt:lpstr>
      <vt:lpstr>Effective Nuclear Charge</vt:lpstr>
      <vt:lpstr>Effective Nuclear Charge</vt:lpstr>
      <vt:lpstr>Valence electrons</vt:lpstr>
      <vt:lpstr>Valence electrons</vt:lpstr>
      <vt:lpstr>Sizes of Atoms</vt:lpstr>
      <vt:lpstr>Sizes of Atoms</vt:lpstr>
      <vt:lpstr>Sizes of Ions</vt:lpstr>
      <vt:lpstr>Sizes of Ions</vt:lpstr>
      <vt:lpstr>Sizes of Ions</vt:lpstr>
      <vt:lpstr>Sizes of Ions</vt:lpstr>
      <vt:lpstr>Sizes of Ions</vt:lpstr>
      <vt:lpstr>atom/ion size examples</vt:lpstr>
      <vt:lpstr>Atom size examples</vt:lpstr>
      <vt:lpstr>Ionization Energy</vt:lpstr>
      <vt:lpstr>Ionization Energy</vt:lpstr>
      <vt:lpstr>Trends in First Ionization Energies</vt:lpstr>
      <vt:lpstr>Trends in First Ionization Energies</vt:lpstr>
      <vt:lpstr>Trends in First Ionization Energies</vt:lpstr>
      <vt:lpstr>Trends in First Ionization Energies</vt:lpstr>
      <vt:lpstr>Trends in First Ionization Energies</vt:lpstr>
      <vt:lpstr>Electron Affinity</vt:lpstr>
      <vt:lpstr>Trends in Electron Affinity</vt:lpstr>
      <vt:lpstr>Trends in Electron Affinity</vt:lpstr>
      <vt:lpstr>Trends in Electron Affinity</vt:lpstr>
      <vt:lpstr>Trends in Electron Affinity</vt:lpstr>
      <vt:lpstr>Properties of Metals, Nonmetals, and Metalloids</vt:lpstr>
      <vt:lpstr>Metals versus Nonmetals</vt:lpstr>
      <vt:lpstr>Metals versus Nonmetals</vt:lpstr>
      <vt:lpstr>Transition Metal ions</vt:lpstr>
      <vt:lpstr>Metals</vt:lpstr>
      <vt:lpstr>Metals</vt:lpstr>
      <vt:lpstr>Nonmetals</vt:lpstr>
      <vt:lpstr>Nonmetals</vt:lpstr>
      <vt:lpstr>Metalloids</vt:lpstr>
      <vt:lpstr>Group Trends</vt:lpstr>
      <vt:lpstr>Alkali Metals</vt:lpstr>
      <vt:lpstr>Alkali Metals</vt:lpstr>
      <vt:lpstr>Alkali Metals</vt:lpstr>
      <vt:lpstr>Alkali Metals</vt:lpstr>
      <vt:lpstr>Alkaline Earth Metals</vt:lpstr>
      <vt:lpstr>Alkaline Earth Metals</vt:lpstr>
      <vt:lpstr>Group 6A</vt:lpstr>
      <vt:lpstr>Oxygen</vt:lpstr>
      <vt:lpstr>Sulfur</vt:lpstr>
      <vt:lpstr>Group VIIA:  Halogens</vt:lpstr>
      <vt:lpstr>Group VIIA:  Halogens</vt:lpstr>
      <vt:lpstr>Group VIIIA:  Noble Gases</vt:lpstr>
      <vt:lpstr>Group VIIIA:  Noble Gases</vt:lpstr>
      <vt:lpstr>Slide 57</vt:lpstr>
      <vt:lpstr>Slide 58</vt:lpstr>
    </vt:vector>
  </TitlesOfParts>
  <Company>michigan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Periodic Properties of the Elements</dc:title>
  <dc:creator>jim geiger</dc:creator>
  <cp:lastModifiedBy>rakhi</cp:lastModifiedBy>
  <cp:revision>28</cp:revision>
  <dcterms:created xsi:type="dcterms:W3CDTF">2009-10-23T14:56:34Z</dcterms:created>
  <dcterms:modified xsi:type="dcterms:W3CDTF">2016-11-13T01:49:02Z</dcterms:modified>
</cp:coreProperties>
</file>